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53"/>
  </p:notesMasterIdLst>
  <p:handoutMasterIdLst>
    <p:handoutMasterId r:id="rId54"/>
  </p:handoutMasterIdLst>
  <p:sldIdLst>
    <p:sldId id="349" r:id="rId2"/>
    <p:sldId id="257" r:id="rId3"/>
    <p:sldId id="306" r:id="rId4"/>
    <p:sldId id="304" r:id="rId5"/>
    <p:sldId id="333" r:id="rId6"/>
    <p:sldId id="334" r:id="rId7"/>
    <p:sldId id="370" r:id="rId8"/>
    <p:sldId id="290" r:id="rId9"/>
    <p:sldId id="371" r:id="rId10"/>
    <p:sldId id="372" r:id="rId11"/>
    <p:sldId id="373" r:id="rId12"/>
    <p:sldId id="289" r:id="rId13"/>
    <p:sldId id="335" r:id="rId14"/>
    <p:sldId id="292" r:id="rId15"/>
    <p:sldId id="298" r:id="rId16"/>
    <p:sldId id="299" r:id="rId17"/>
    <p:sldId id="336" r:id="rId18"/>
    <p:sldId id="294" r:id="rId19"/>
    <p:sldId id="300" r:id="rId20"/>
    <p:sldId id="337" r:id="rId21"/>
    <p:sldId id="339" r:id="rId22"/>
    <p:sldId id="361" r:id="rId23"/>
    <p:sldId id="295" r:id="rId24"/>
    <p:sldId id="358" r:id="rId25"/>
    <p:sldId id="301" r:id="rId26"/>
    <p:sldId id="302" r:id="rId27"/>
    <p:sldId id="303" r:id="rId28"/>
    <p:sldId id="359" r:id="rId29"/>
    <p:sldId id="307" r:id="rId30"/>
    <p:sldId id="344" r:id="rId31"/>
    <p:sldId id="308" r:id="rId32"/>
    <p:sldId id="360" r:id="rId33"/>
    <p:sldId id="319" r:id="rId34"/>
    <p:sldId id="320" r:id="rId35"/>
    <p:sldId id="321" r:id="rId36"/>
    <p:sldId id="364" r:id="rId37"/>
    <p:sldId id="374" r:id="rId38"/>
    <p:sldId id="375" r:id="rId39"/>
    <p:sldId id="376" r:id="rId40"/>
    <p:sldId id="362" r:id="rId41"/>
    <p:sldId id="357" r:id="rId42"/>
    <p:sldId id="330" r:id="rId43"/>
    <p:sldId id="314" r:id="rId44"/>
    <p:sldId id="315" r:id="rId45"/>
    <p:sldId id="338" r:id="rId46"/>
    <p:sldId id="353" r:id="rId47"/>
    <p:sldId id="367" r:id="rId48"/>
    <p:sldId id="332" r:id="rId49"/>
    <p:sldId id="369" r:id="rId50"/>
    <p:sldId id="348" r:id="rId51"/>
    <p:sldId id="331"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089"/>
    <a:srgbClr val="FF24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307" autoAdjust="0"/>
    <p:restoredTop sz="92788" autoAdjust="0"/>
  </p:normalViewPr>
  <p:slideViewPr>
    <p:cSldViewPr>
      <p:cViewPr varScale="1">
        <p:scale>
          <a:sx n="87" d="100"/>
          <a:sy n="87" d="100"/>
        </p:scale>
        <p:origin x="1435"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168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23BC41-71A2-6449-9290-6F02BD75FB7B}" type="datetime1">
              <a:rPr lang="en-US" smtClean="0"/>
              <a:pPr/>
              <a:t>5/16/2016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F1AC5A-90EE-2441-A0E3-EA1A06B12743}" type="slidenum">
              <a:rPr lang="en-US" smtClean="0"/>
              <a:pPr/>
              <a:t>‹#›</a:t>
            </a:fld>
            <a:endParaRPr lang="en-US"/>
          </a:p>
        </p:txBody>
      </p:sp>
    </p:spTree>
    <p:extLst>
      <p:ext uri="{BB962C8B-B14F-4D97-AF65-F5344CB8AC3E}">
        <p14:creationId xmlns:p14="http://schemas.microsoft.com/office/powerpoint/2010/main" val="345623420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DA63310C-788D-8848-8544-847E2F090223}" type="datetime1">
              <a:rPr lang="en-US" smtClean="0"/>
              <a:pPr>
                <a:defRPr/>
              </a:pPr>
              <a:t>5/16/2016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ED23D58-D6CF-40C5-BCED-EBCD1C9F0AD0}" type="slidenum">
              <a:rPr lang="en-US"/>
              <a:pPr>
                <a:defRPr/>
              </a:pPr>
              <a:t>‹#›</a:t>
            </a:fld>
            <a:endParaRPr lang="en-US"/>
          </a:p>
        </p:txBody>
      </p:sp>
    </p:spTree>
    <p:extLst>
      <p:ext uri="{BB962C8B-B14F-4D97-AF65-F5344CB8AC3E}">
        <p14:creationId xmlns:p14="http://schemas.microsoft.com/office/powerpoint/2010/main" val="1305631066"/>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u="sng" dirty="0" smtClean="0"/>
              <a:t>Randomization</a:t>
            </a:r>
          </a:p>
          <a:p>
            <a:r>
              <a:rPr lang="en-AU" sz="1200" dirty="0" smtClean="0"/>
              <a:t>A PhD student wants to study the effect of Oct4 gain of function (</a:t>
            </a:r>
            <a:r>
              <a:rPr lang="en-AU" sz="1200" dirty="0" err="1" smtClean="0"/>
              <a:t>gof</a:t>
            </a:r>
            <a:r>
              <a:rPr lang="en-AU" sz="1200" dirty="0" smtClean="0"/>
              <a:t>) on human cells.</a:t>
            </a:r>
          </a:p>
          <a:p>
            <a:r>
              <a:rPr lang="en-AU" sz="1200" dirty="0" smtClean="0"/>
              <a:t>Some cells line will integrate a construct for Oct4 </a:t>
            </a:r>
            <a:r>
              <a:rPr lang="en-AU" sz="1200" dirty="0" err="1" smtClean="0"/>
              <a:t>gof</a:t>
            </a:r>
            <a:r>
              <a:rPr lang="en-AU" sz="1200" dirty="0" smtClean="0"/>
              <a:t> (treatment) and some will not (control). Here Randomization is applied when randomly choosing which petri dish will receive the construct or not.</a:t>
            </a:r>
          </a:p>
          <a:p>
            <a:r>
              <a:rPr lang="en-AU" u="sng" dirty="0" smtClean="0"/>
              <a:t>Replication</a:t>
            </a:r>
          </a:p>
          <a:p>
            <a:r>
              <a:rPr lang="en-AU" sz="1200" dirty="0" smtClean="0"/>
              <a:t>A PhD student wants to study the effect of Oct4 gain of function (</a:t>
            </a:r>
            <a:r>
              <a:rPr lang="en-AU" sz="1200" dirty="0" err="1" smtClean="0"/>
              <a:t>gof</a:t>
            </a:r>
            <a:r>
              <a:rPr lang="en-AU" sz="1200" dirty="0" smtClean="0"/>
              <a:t>) on human cells.</a:t>
            </a:r>
          </a:p>
          <a:p>
            <a:r>
              <a:rPr lang="en-AU" sz="1200" dirty="0" smtClean="0"/>
              <a:t>To avoid measurements uncertainty, each condition will contain 3 replicates :</a:t>
            </a:r>
          </a:p>
          <a:p>
            <a:r>
              <a:rPr lang="en-AU" sz="1200" dirty="0" smtClean="0"/>
              <a:t>3 petri dish with Oct4 </a:t>
            </a:r>
            <a:r>
              <a:rPr lang="en-AU" sz="1200" dirty="0" err="1" smtClean="0"/>
              <a:t>gof</a:t>
            </a:r>
            <a:r>
              <a:rPr lang="en-AU" sz="1200" dirty="0" smtClean="0"/>
              <a:t> (treatment)</a:t>
            </a:r>
          </a:p>
          <a:p>
            <a:r>
              <a:rPr lang="en-AU" sz="1200" dirty="0" smtClean="0"/>
              <a:t>3 petri dish without Oct4 </a:t>
            </a:r>
            <a:r>
              <a:rPr lang="en-AU" sz="1200" dirty="0" err="1" smtClean="0"/>
              <a:t>gof</a:t>
            </a:r>
            <a:r>
              <a:rPr lang="en-AU" sz="1200" dirty="0" smtClean="0"/>
              <a:t> (control)</a:t>
            </a:r>
          </a:p>
          <a:p>
            <a:r>
              <a:rPr lang="en-AU" u="sng" dirty="0" smtClean="0"/>
              <a:t>Blocking</a:t>
            </a:r>
          </a:p>
          <a:p>
            <a:r>
              <a:rPr lang="en-AU" sz="1200" dirty="0" smtClean="0"/>
              <a:t>A PhD student wants to study the effect of Oct4 gain of function (</a:t>
            </a:r>
            <a:r>
              <a:rPr lang="en-AU" sz="1200" dirty="0" err="1" smtClean="0"/>
              <a:t>gof</a:t>
            </a:r>
            <a:r>
              <a:rPr lang="en-AU" sz="1200" dirty="0" smtClean="0"/>
              <a:t>) on human cells.</a:t>
            </a:r>
          </a:p>
          <a:p>
            <a:r>
              <a:rPr lang="en-AU" sz="1200" dirty="0" smtClean="0"/>
              <a:t>Blocking will be achieve by using cells from the same cell line and at the same stage of growth</a:t>
            </a:r>
          </a:p>
          <a:p>
            <a:endParaRPr lang="en-AU"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CED23D58-D6CF-40C5-BCED-EBCD1C9F0AD0}" type="slidenum">
              <a:rPr lang="en-US" smtClean="0"/>
              <a:pPr>
                <a:defRPr/>
              </a:pPr>
              <a:t>8</a:t>
            </a:fld>
            <a:endParaRPr lang="en-US"/>
          </a:p>
        </p:txBody>
      </p:sp>
    </p:spTree>
    <p:extLst>
      <p:ext uri="{BB962C8B-B14F-4D97-AF65-F5344CB8AC3E}">
        <p14:creationId xmlns:p14="http://schemas.microsoft.com/office/powerpoint/2010/main" val="133229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CED23D58-D6CF-40C5-BCED-EBCD1C9F0AD0}" type="slidenum">
              <a:rPr lang="en-US" smtClean="0"/>
              <a:pPr>
                <a:defRPr/>
              </a:pPr>
              <a:t>29</a:t>
            </a:fld>
            <a:endParaRPr lang="en-US"/>
          </a:p>
        </p:txBody>
      </p:sp>
    </p:spTree>
    <p:extLst>
      <p:ext uri="{BB962C8B-B14F-4D97-AF65-F5344CB8AC3E}">
        <p14:creationId xmlns:p14="http://schemas.microsoft.com/office/powerpoint/2010/main" val="2671438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ED23D58-D6CF-40C5-BCED-EBCD1C9F0AD0}" type="slidenum">
              <a:rPr lang="en-US" smtClean="0"/>
              <a:pPr>
                <a:defRPr/>
              </a:pPr>
              <a:t>31</a:t>
            </a:fld>
            <a:endParaRPr lang="en-US"/>
          </a:p>
        </p:txBody>
      </p:sp>
      <p:sp>
        <p:nvSpPr>
          <p:cNvPr id="5" name="Footer Placeholder 4"/>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3858338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(gene expression is a stochastic process </a:t>
            </a:r>
            <a:r>
              <a:rPr lang="en-US" sz="1000" dirty="0" err="1" smtClean="0"/>
              <a:t>Elowitz</a:t>
            </a:r>
            <a:r>
              <a:rPr lang="en-US" sz="1000" dirty="0" smtClean="0"/>
              <a:t> et al. Science (2002)</a:t>
            </a:r>
            <a:r>
              <a:rPr lang="en-US" sz="1200" dirty="0" smtClean="0"/>
              <a:t>)B</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t>Bonferoni</a:t>
            </a:r>
            <a:r>
              <a:rPr lang="en-US" sz="1200" baseline="0" dirty="0" smtClean="0"/>
              <a:t> pi&lt; alpha/number of tests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BH rank </a:t>
            </a:r>
            <a:r>
              <a:rPr lang="en-US" sz="1200" baseline="0" dirty="0" err="1" smtClean="0"/>
              <a:t>p</a:t>
            </a:r>
            <a:r>
              <a:rPr lang="en-US" sz="1200" baseline="0" dirty="0" smtClean="0"/>
              <a:t> values small to biggest order </a:t>
            </a:r>
            <a:r>
              <a:rPr lang="en-US" sz="1200" baseline="0" dirty="0" err="1" smtClean="0"/>
              <a:t>p</a:t>
            </a:r>
            <a:r>
              <a:rPr lang="en-US" sz="1200" baseline="0" dirty="0" smtClean="0"/>
              <a:t> value is &lt; </a:t>
            </a:r>
            <a:r>
              <a:rPr lang="en-US" sz="1200" baseline="0" dirty="0" err="1" smtClean="0"/>
              <a:t>i/m</a:t>
            </a:r>
            <a:r>
              <a:rPr lang="en-US" sz="1200" baseline="0" dirty="0" smtClean="0"/>
              <a:t> alpha</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D5553EB2-5AE5-9646-A09A-2DE705F12297}" type="slidenum">
              <a:rPr lang="en-US" smtClean="0"/>
              <a:pPr/>
              <a:t>34</a:t>
            </a:fld>
            <a:endParaRPr lang="en-US"/>
          </a:p>
        </p:txBody>
      </p:sp>
      <p:sp>
        <p:nvSpPr>
          <p:cNvPr id="5" name="Footer Placeholder 4"/>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698887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dirty="0" smtClean="0"/>
              <a:t>For example, if an experiment has a sufficient number of replicates to detect 100% of the genes that were differentially expressed, then all accurate statistical approaches would converge on a very similar list.   If an experiment only has enough replicates to detect 20% of the genes that are differentially expressed then two different approaches may identify two very different sets of genes, depending on the particular biases of the approach. </a:t>
            </a:r>
          </a:p>
          <a:p>
            <a:endParaRPr lang="en-AU"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CED23D58-D6CF-40C5-BCED-EBCD1C9F0AD0}" type="slidenum">
              <a:rPr lang="en-US" smtClean="0"/>
              <a:pPr>
                <a:defRPr/>
              </a:pPr>
              <a:t>39</a:t>
            </a:fld>
            <a:endParaRPr lang="en-US"/>
          </a:p>
        </p:txBody>
      </p:sp>
    </p:spTree>
    <p:extLst>
      <p:ext uri="{BB962C8B-B14F-4D97-AF65-F5344CB8AC3E}">
        <p14:creationId xmlns:p14="http://schemas.microsoft.com/office/powerpoint/2010/main" val="3070207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Brain lobe experiment.</a:t>
            </a:r>
            <a:r>
              <a:rPr lang="en-US" baseline="0" dirty="0" smtClean="0"/>
              <a:t>  </a:t>
            </a:r>
            <a:r>
              <a:rPr lang="en-US" dirty="0" smtClean="0"/>
              <a:t>Cuffdiff1</a:t>
            </a:r>
            <a:r>
              <a:rPr lang="en-US" baseline="0" dirty="0" smtClean="0"/>
              <a:t> not taking account of within group </a:t>
            </a:r>
            <a:r>
              <a:rPr lang="en-US" baseline="0" dirty="0" err="1" smtClean="0"/>
              <a:t>variablility</a:t>
            </a:r>
            <a:endParaRPr lang="en-US" baseline="0" dirty="0" smtClean="0"/>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latin typeface="Arial"/>
                <a:cs typeface="Arial"/>
              </a:rPr>
              <a:t>Tophat</a:t>
            </a:r>
            <a:r>
              <a:rPr lang="en-US" sz="1200" dirty="0" smtClean="0">
                <a:latin typeface="Arial"/>
                <a:cs typeface="Arial"/>
              </a:rPr>
              <a:t> – Cufflinks – </a:t>
            </a:r>
            <a:r>
              <a:rPr lang="en-US" sz="1200" dirty="0" err="1" smtClean="0">
                <a:latin typeface="Arial"/>
                <a:cs typeface="Arial"/>
              </a:rPr>
              <a:t>Cuffdiff</a:t>
            </a:r>
            <a:r>
              <a:rPr lang="en-US" sz="1200" dirty="0" smtClean="0">
                <a:latin typeface="Arial"/>
                <a:cs typeface="Arial"/>
              </a:rPr>
              <a:t> (1.3.0) pipeline for RNA-</a:t>
            </a:r>
            <a:r>
              <a:rPr lang="en-US" sz="1200" dirty="0" err="1" smtClean="0">
                <a:latin typeface="Arial"/>
                <a:cs typeface="Arial"/>
              </a:rPr>
              <a:t>Seq</a:t>
            </a:r>
            <a:endParaRPr lang="en-US" sz="1200" dirty="0" smtClean="0">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D5553EB2-5AE5-9646-A09A-2DE705F12297}" type="slidenum">
              <a:rPr lang="en-US" smtClean="0"/>
              <a:pPr/>
              <a:t>43</a:t>
            </a:fld>
            <a:endParaRPr lang="en-US"/>
          </a:p>
        </p:txBody>
      </p:sp>
      <p:sp>
        <p:nvSpPr>
          <p:cNvPr id="5" name="Footer Placeholder 4"/>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2422006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Sequencing Quality Control Consortium is a continuation of Microarray Quality Control (MAQC) to assess performance and </a:t>
            </a:r>
            <a:r>
              <a:rPr lang="en-US" dirty="0" err="1" smtClean="0"/>
              <a:t>reproducability</a:t>
            </a:r>
            <a:r>
              <a:rPr lang="en-US" baseline="0" dirty="0" smtClean="0"/>
              <a:t> of next-gen sequencing of RNA and DNA.</a:t>
            </a:r>
          </a:p>
          <a:p>
            <a:r>
              <a:rPr lang="en-US" sz="1200" kern="1200" dirty="0" smtClean="0">
                <a:solidFill>
                  <a:schemeClr val="tx1"/>
                </a:solidFill>
                <a:effectLst/>
                <a:latin typeface="+mn-lt"/>
                <a:ea typeface="+mn-ea"/>
                <a:cs typeface="+mn-cs"/>
              </a:rPr>
              <a:t>close partnership with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Association of </a:t>
            </a:r>
            <a:r>
              <a:rPr lang="en-US" sz="1200" kern="1200" dirty="0" err="1" smtClean="0">
                <a:solidFill>
                  <a:schemeClr val="tx1"/>
                </a:solidFill>
                <a:effectLst/>
                <a:latin typeface="+mn-lt"/>
                <a:ea typeface="+mn-ea"/>
                <a:cs typeface="+mn-cs"/>
              </a:rPr>
              <a:t>Biomolecular</a:t>
            </a:r>
            <a:r>
              <a:rPr lang="en-US" sz="1200" kern="1200" dirty="0" smtClean="0">
                <a:solidFill>
                  <a:schemeClr val="tx1"/>
                </a:solidFill>
                <a:effectLst/>
                <a:latin typeface="+mn-lt"/>
                <a:ea typeface="+mn-ea"/>
                <a:cs typeface="+mn-cs"/>
              </a:rPr>
              <a:t> Resource Facilities (ABRF), an international organization of life sciences core facility laboratories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biotechnology research laboratories</a:t>
            </a:r>
          </a:p>
          <a:p>
            <a:endParaRPr lang="en-US" dirty="0"/>
          </a:p>
        </p:txBody>
      </p:sp>
      <p:sp>
        <p:nvSpPr>
          <p:cNvPr id="4" name="Slide Number Placeholder 3"/>
          <p:cNvSpPr>
            <a:spLocks noGrp="1"/>
          </p:cNvSpPr>
          <p:nvPr>
            <p:ph type="sldNum" sz="quarter" idx="10"/>
          </p:nvPr>
        </p:nvSpPr>
        <p:spPr/>
        <p:txBody>
          <a:bodyPr/>
          <a:lstStyle/>
          <a:p>
            <a:fld id="{D5553EB2-5AE5-9646-A09A-2DE705F12297}" type="slidenum">
              <a:rPr lang="en-US" smtClean="0"/>
              <a:pPr/>
              <a:t>44</a:t>
            </a:fld>
            <a:endParaRPr lang="en-US"/>
          </a:p>
        </p:txBody>
      </p:sp>
      <p:sp>
        <p:nvSpPr>
          <p:cNvPr id="5" name="Footer Placeholder 4"/>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120225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smtClean="0"/>
              <a:t>For researchers with a fixed budget, often a critical design question is </a:t>
            </a:r>
            <a:r>
              <a:rPr lang="en-AU" sz="1200" dirty="0" err="1" smtClean="0"/>
              <a:t>wether</a:t>
            </a:r>
            <a:r>
              <a:rPr lang="en-AU" sz="1200" dirty="0" smtClean="0"/>
              <a:t> to increase the sequencing depth at the cost of reduced sample numbers or to increase the sample size with limited coverage for each sample.</a:t>
            </a:r>
          </a:p>
          <a:p>
            <a:endParaRPr lang="en-AU"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dirty="0" smtClean="0"/>
              <a:t>Necessary coverage is determined by the type of study, gene expression level, size of reference genome, published literature, and best practice defined by the scientific community </a:t>
            </a:r>
          </a:p>
          <a:p>
            <a:endParaRPr lang="en-AU" sz="1200" dirty="0" smtClean="0"/>
          </a:p>
          <a:p>
            <a:pPr algn="ctr"/>
            <a:r>
              <a:rPr lang="en-AU" sz="1200" b="1" dirty="0" smtClean="0"/>
              <a:t>C = LN / G</a:t>
            </a:r>
          </a:p>
          <a:p>
            <a:r>
              <a:rPr lang="en-AU" sz="1200" dirty="0" smtClean="0"/>
              <a:t>C : coverage</a:t>
            </a:r>
          </a:p>
          <a:p>
            <a:r>
              <a:rPr lang="en-AU" sz="1200" dirty="0" smtClean="0"/>
              <a:t>L : read length</a:t>
            </a:r>
          </a:p>
          <a:p>
            <a:r>
              <a:rPr lang="en-AU" sz="1200" dirty="0" smtClean="0"/>
              <a:t>N : number of read</a:t>
            </a:r>
          </a:p>
          <a:p>
            <a:r>
              <a:rPr lang="en-AU" sz="1200" dirty="0" smtClean="0"/>
              <a:t>G : haploid genome length</a:t>
            </a:r>
          </a:p>
          <a:p>
            <a:endParaRPr lang="en-AU" sz="1200" dirty="0" smtClean="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CED23D58-D6CF-40C5-BCED-EBCD1C9F0AD0}" type="slidenum">
              <a:rPr lang="en-US" smtClean="0"/>
              <a:pPr>
                <a:defRPr/>
              </a:pPr>
              <a:t>12</a:t>
            </a:fld>
            <a:endParaRPr lang="en-US"/>
          </a:p>
        </p:txBody>
      </p:sp>
    </p:spTree>
    <p:extLst>
      <p:ext uri="{BB962C8B-B14F-4D97-AF65-F5344CB8AC3E}">
        <p14:creationId xmlns:p14="http://schemas.microsoft.com/office/powerpoint/2010/main" val="83540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err="1" smtClean="0"/>
              <a:t>Electropherogram</a:t>
            </a:r>
            <a:r>
              <a:rPr lang="en-US" dirty="0" smtClean="0"/>
              <a:t> – </a:t>
            </a:r>
            <a:r>
              <a:rPr lang="en-US" dirty="0" err="1" smtClean="0"/>
              <a:t>x</a:t>
            </a:r>
            <a:r>
              <a:rPr lang="en-US" dirty="0" smtClean="0"/>
              <a:t> axis time</a:t>
            </a:r>
            <a:r>
              <a:rPr lang="en-US" baseline="0" dirty="0" smtClean="0"/>
              <a:t> (</a:t>
            </a:r>
            <a:r>
              <a:rPr lang="en-US" baseline="0" dirty="0" err="1" smtClean="0"/>
              <a:t>s</a:t>
            </a:r>
            <a:r>
              <a:rPr lang="en-US" baseline="0" dirty="0" smtClean="0"/>
              <a:t>), y-axis fluorescence. </a:t>
            </a:r>
            <a:r>
              <a:rPr lang="en-US" dirty="0" smtClean="0"/>
              <a:t>2 ribosomal peaks 18S and 28S </a:t>
            </a:r>
            <a:r>
              <a:rPr lang="en-US" dirty="0" err="1" smtClean="0"/>
              <a:t>rRNA</a:t>
            </a:r>
            <a:r>
              <a:rPr lang="en-US" dirty="0" smtClean="0"/>
              <a:t>. </a:t>
            </a:r>
            <a:r>
              <a:rPr lang="en-US" dirty="0" err="1" smtClean="0"/>
              <a:t>rRNA</a:t>
            </a:r>
            <a:r>
              <a:rPr lang="en-US" dirty="0" smtClean="0"/>
              <a:t> &gt; 90% total RNA</a:t>
            </a:r>
          </a:p>
          <a:p>
            <a:r>
              <a:rPr lang="en-US" dirty="0" smtClean="0"/>
              <a:t>5S/tRNA</a:t>
            </a:r>
            <a:r>
              <a:rPr lang="en-US" baseline="0" dirty="0" smtClean="0"/>
              <a:t> – 5-15% RNA in eukaryotic cells</a:t>
            </a:r>
          </a:p>
          <a:p>
            <a:r>
              <a:rPr lang="en-US" baseline="0" dirty="0" smtClean="0"/>
              <a:t>If </a:t>
            </a:r>
            <a:r>
              <a:rPr lang="en-US" baseline="0" dirty="0" err="1" smtClean="0"/>
              <a:t>microRNA</a:t>
            </a:r>
            <a:r>
              <a:rPr lang="en-US" baseline="0" dirty="0" smtClean="0"/>
              <a:t> want to make sure appropriate RNA isolation procedure which does not remove these small </a:t>
            </a:r>
            <a:r>
              <a:rPr lang="en-US" baseline="0" dirty="0" err="1" smtClean="0"/>
              <a:t>RNAs</a:t>
            </a:r>
            <a:endParaRPr lang="en-US" baseline="0" dirty="0" smtClean="0"/>
          </a:p>
          <a:p>
            <a:endParaRPr lang="en-US" baseline="0" dirty="0" smtClean="0"/>
          </a:p>
          <a:p>
            <a:r>
              <a:rPr lang="en-US" baseline="0" dirty="0" err="1" smtClean="0"/>
              <a:t>Bioanalyzer</a:t>
            </a:r>
            <a:r>
              <a:rPr lang="en-US" baseline="0" dirty="0" smtClean="0"/>
              <a:t> RIN </a:t>
            </a:r>
            <a:r>
              <a:rPr lang="en-US" baseline="0" dirty="0" err="1" smtClean="0"/>
              <a:t>algoithm</a:t>
            </a:r>
            <a:r>
              <a:rPr lang="en-US" baseline="0" dirty="0" smtClean="0"/>
              <a:t> takes account of whole </a:t>
            </a:r>
            <a:r>
              <a:rPr lang="en-US" baseline="0" dirty="0" err="1" smtClean="0"/>
              <a:t>elctropherogram</a:t>
            </a:r>
            <a:endParaRPr lang="en-US" baseline="0" dirty="0" smtClean="0"/>
          </a:p>
          <a:p>
            <a:r>
              <a:rPr lang="en-US" baseline="0" dirty="0" smtClean="0"/>
              <a:t>Assumption that integrity of </a:t>
            </a:r>
            <a:r>
              <a:rPr lang="en-US" baseline="0" dirty="0" err="1" smtClean="0"/>
              <a:t>rRNA</a:t>
            </a:r>
            <a:r>
              <a:rPr lang="en-US" baseline="0" dirty="0" smtClean="0"/>
              <a:t> gives good indication of integrity of mRNA (or the RNA you’re interested in)</a:t>
            </a:r>
          </a:p>
          <a:p>
            <a:r>
              <a:rPr lang="en-US" baseline="0" dirty="0" err="1" smtClean="0"/>
              <a:t>rRNA</a:t>
            </a:r>
            <a:r>
              <a:rPr lang="en-US" baseline="0" dirty="0" smtClean="0"/>
              <a:t> half life (4-5 days) other RNA may be less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latin typeface="Sommet"/>
              <a:cs typeface="Somme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UV absorption using a spectrophotometer. In its simplest form the absorbance is measured at 260 and 280 nm. The concentration of nucleic acid can be determined using the Beer-Lambert law, which predicts a linear change in absorbance with concentration.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RNA has its absorption maximum at 260 nm and the ratio of the absorbance at 260 and 280 nm is used to assess the RNA purity of an RNA preparation. Pure RNA has an A260/A280 of 2,1. </a:t>
            </a:r>
          </a:p>
          <a:p>
            <a:r>
              <a:rPr lang="en-US" sz="1200" kern="1200" baseline="0" dirty="0" smtClean="0">
                <a:solidFill>
                  <a:schemeClr val="tx1"/>
                </a:solidFill>
                <a:latin typeface="+mn-lt"/>
                <a:ea typeface="+mn-ea"/>
                <a:cs typeface="+mn-cs"/>
              </a:rPr>
              <a:t>and a A260:A230 ratio of 1.8–2.3.</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Low A260:A280 ratios indicate contamination with protein and low A260:A230 ratios</a:t>
            </a:r>
          </a:p>
          <a:p>
            <a:r>
              <a:rPr lang="en-US" sz="1200" kern="1200" baseline="0" dirty="0" smtClean="0">
                <a:solidFill>
                  <a:schemeClr val="tx1"/>
                </a:solidFill>
                <a:latin typeface="+mn-lt"/>
                <a:ea typeface="+mn-ea"/>
                <a:cs typeface="+mn-cs"/>
              </a:rPr>
              <a:t>indicate contamination with reagents used in the extraction such as phenol or salt</a:t>
            </a:r>
            <a:endParaRPr lang="en-US"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effectLst/>
              </a:rPr>
              <a:t>RIN</a:t>
            </a:r>
            <a:r>
              <a:rPr lang="en-US" baseline="0" dirty="0" smtClean="0">
                <a:effectLst/>
              </a:rPr>
              <a:t> (RNA Integrity Number)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effectLst/>
              </a:rPr>
              <a:t>Quantity of RNA (500 </a:t>
            </a:r>
            <a:r>
              <a:rPr lang="en-US" baseline="0" dirty="0" err="1" smtClean="0">
                <a:effectLst/>
              </a:rPr>
              <a:t>ng</a:t>
            </a:r>
            <a:r>
              <a:rPr lang="en-US" baseline="0" dirty="0" smtClean="0">
                <a:effectLst/>
              </a:rPr>
              <a:t> – 13 cycles of PCR, 200 </a:t>
            </a:r>
            <a:r>
              <a:rPr lang="en-US" baseline="0" dirty="0" err="1" smtClean="0">
                <a:effectLst/>
              </a:rPr>
              <a:t>ng</a:t>
            </a:r>
            <a:r>
              <a:rPr lang="en-US" baseline="0" dirty="0" smtClean="0">
                <a:effectLst/>
              </a:rPr>
              <a:t> – 14 cycles PCR)</a:t>
            </a:r>
            <a:endParaRPr lang="en-US" dirty="0" smtClean="0">
              <a:effectLst/>
            </a:endParaRPr>
          </a:p>
          <a:p>
            <a:endParaRPr lang="en-US" dirty="0" smtClean="0"/>
          </a:p>
        </p:txBody>
      </p:sp>
      <p:sp>
        <p:nvSpPr>
          <p:cNvPr id="4" name="Slide Number Placeholder 3"/>
          <p:cNvSpPr>
            <a:spLocks noGrp="1"/>
          </p:cNvSpPr>
          <p:nvPr>
            <p:ph type="sldNum" sz="quarter" idx="10"/>
          </p:nvPr>
        </p:nvSpPr>
        <p:spPr/>
        <p:txBody>
          <a:bodyPr/>
          <a:lstStyle/>
          <a:p>
            <a:pPr>
              <a:defRPr/>
            </a:pPr>
            <a:fld id="{CED23D58-D6CF-40C5-BCED-EBCD1C9F0AD0}" type="slidenum">
              <a:rPr lang="en-US" smtClean="0"/>
              <a:pPr>
                <a:defRPr/>
              </a:pPr>
              <a:t>14</a:t>
            </a:fld>
            <a:endParaRPr lang="en-US"/>
          </a:p>
        </p:txBody>
      </p:sp>
      <p:sp>
        <p:nvSpPr>
          <p:cNvPr id="5" name="Footer Placeholder 4"/>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194875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Ribominus</a:t>
            </a:r>
            <a:r>
              <a:rPr lang="en-US" dirty="0" smtClean="0"/>
              <a:t> deletes ~ 99.9 % ribosomal RNA</a:t>
            </a:r>
          </a:p>
          <a:p>
            <a:r>
              <a:rPr lang="en-US" dirty="0" err="1" smtClean="0"/>
              <a:t>Ribominus</a:t>
            </a:r>
            <a:r>
              <a:rPr lang="en-US" dirty="0" smtClean="0"/>
              <a:t> need 2 – 10 </a:t>
            </a:r>
            <a:r>
              <a:rPr lang="en-US" dirty="0" err="1" smtClean="0"/>
              <a:t>ug</a:t>
            </a:r>
            <a:r>
              <a:rPr lang="en-US" dirty="0" smtClean="0"/>
              <a:t> total  RNA</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removal of ribosomal RNA (</a:t>
            </a:r>
            <a:r>
              <a:rPr lang="en-US" sz="1200" kern="1200" dirty="0" err="1" smtClean="0">
                <a:solidFill>
                  <a:schemeClr val="tx1"/>
                </a:solidFill>
                <a:latin typeface="+mn-lt"/>
                <a:ea typeface="+mn-ea"/>
                <a:cs typeface="+mn-cs"/>
              </a:rPr>
              <a:t>rRNA</a:t>
            </a:r>
            <a:r>
              <a:rPr lang="en-US" sz="1200" kern="1200" dirty="0" smtClean="0">
                <a:solidFill>
                  <a:schemeClr val="tx1"/>
                </a:solidFill>
                <a:latin typeface="+mn-lt"/>
                <a:ea typeface="+mn-ea"/>
                <a:cs typeface="+mn-cs"/>
              </a:rPr>
              <a:t>) using </a:t>
            </a:r>
            <a:r>
              <a:rPr lang="en-US" sz="1200" kern="1200" dirty="0" err="1" smtClean="0">
                <a:solidFill>
                  <a:schemeClr val="tx1"/>
                </a:solidFill>
                <a:latin typeface="+mn-lt"/>
                <a:ea typeface="+mn-ea"/>
                <a:cs typeface="+mn-cs"/>
              </a:rPr>
              <a:t>biotinylated</a:t>
            </a:r>
            <a:r>
              <a:rPr lang="en-US" sz="1200" kern="1200" dirty="0" smtClean="0">
                <a:solidFill>
                  <a:schemeClr val="tx1"/>
                </a:solidFill>
                <a:latin typeface="+mn-lt"/>
                <a:ea typeface="+mn-ea"/>
                <a:cs typeface="+mn-cs"/>
              </a:rPr>
              <a:t>, target-specific </a:t>
            </a:r>
            <a:r>
              <a:rPr lang="en-US" sz="1200" kern="1200" dirty="0" err="1" smtClean="0">
                <a:solidFill>
                  <a:schemeClr val="tx1"/>
                </a:solidFill>
                <a:latin typeface="+mn-lt"/>
                <a:ea typeface="+mn-ea"/>
                <a:cs typeface="+mn-cs"/>
              </a:rPr>
              <a:t>oligos</a:t>
            </a:r>
            <a:r>
              <a:rPr lang="en-US" sz="1200" kern="1200" dirty="0" smtClean="0">
                <a:solidFill>
                  <a:schemeClr val="tx1"/>
                </a:solidFill>
                <a:latin typeface="+mn-lt"/>
                <a:ea typeface="+mn-ea"/>
                <a:cs typeface="+mn-cs"/>
              </a:rPr>
              <a:t> combined with </a:t>
            </a:r>
            <a:r>
              <a:rPr lang="en-US" sz="1200" kern="1200" dirty="0" err="1" smtClean="0">
                <a:solidFill>
                  <a:schemeClr val="tx1"/>
                </a:solidFill>
                <a:latin typeface="+mn-lt"/>
                <a:ea typeface="+mn-ea"/>
                <a:cs typeface="+mn-cs"/>
              </a:rPr>
              <a:t>Ribo</a:t>
            </a:r>
            <a:r>
              <a:rPr lang="en-US" sz="1200" kern="1200" dirty="0" smtClean="0">
                <a:solidFill>
                  <a:schemeClr val="tx1"/>
                </a:solidFill>
                <a:latin typeface="+mn-lt"/>
                <a:ea typeface="+mn-ea"/>
                <a:cs typeface="+mn-cs"/>
              </a:rPr>
              <a:t>-Zero </a:t>
            </a:r>
            <a:r>
              <a:rPr lang="en-US" sz="1200" kern="1200" dirty="0" err="1" smtClean="0">
                <a:solidFill>
                  <a:schemeClr val="tx1"/>
                </a:solidFill>
                <a:latin typeface="+mn-lt"/>
                <a:ea typeface="+mn-ea"/>
                <a:cs typeface="+mn-cs"/>
              </a:rPr>
              <a:t>rRNA</a:t>
            </a:r>
            <a:r>
              <a:rPr lang="en-US" sz="1200" kern="1200" dirty="0" smtClean="0">
                <a:solidFill>
                  <a:schemeClr val="tx1"/>
                </a:solidFill>
                <a:latin typeface="+mn-lt"/>
                <a:ea typeface="+mn-ea"/>
                <a:cs typeface="+mn-cs"/>
              </a:rPr>
              <a:t> removal beads. </a:t>
            </a:r>
            <a:endParaRPr lang="en-US"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CED23D58-D6CF-40C5-BCED-EBCD1C9F0AD0}" type="slidenum">
              <a:rPr lang="en-US" smtClean="0"/>
              <a:pPr>
                <a:defRPr/>
              </a:pPr>
              <a:t>15</a:t>
            </a:fld>
            <a:endParaRPr lang="en-US"/>
          </a:p>
        </p:txBody>
      </p:sp>
    </p:spTree>
    <p:extLst>
      <p:ext uri="{BB962C8B-B14F-4D97-AF65-F5344CB8AC3E}">
        <p14:creationId xmlns:p14="http://schemas.microsoft.com/office/powerpoint/2010/main" val="3128618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Following purification, the RNA is fragmented into small pieces using divalent </a:t>
            </a:r>
            <a:r>
              <a:rPr lang="en-US" sz="1200" kern="1200" dirty="0" err="1" smtClean="0">
                <a:solidFill>
                  <a:schemeClr val="tx1"/>
                </a:solidFill>
                <a:latin typeface="+mn-lt"/>
                <a:ea typeface="+mn-ea"/>
                <a:cs typeface="+mn-cs"/>
              </a:rPr>
              <a:t>cations</a:t>
            </a:r>
            <a:r>
              <a:rPr lang="en-US" sz="1200" kern="1200" dirty="0" smtClean="0">
                <a:solidFill>
                  <a:schemeClr val="tx1"/>
                </a:solidFill>
                <a:latin typeface="+mn-lt"/>
                <a:ea typeface="+mn-ea"/>
                <a:cs typeface="+mn-cs"/>
              </a:rPr>
              <a:t> under elevated temperature.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The cleaved RNA fragments are copied into first strand </a:t>
            </a:r>
            <a:r>
              <a:rPr lang="en-US" sz="1200" kern="1200" dirty="0" err="1" smtClean="0">
                <a:solidFill>
                  <a:schemeClr val="tx1"/>
                </a:solidFill>
                <a:latin typeface="+mn-lt"/>
                <a:ea typeface="+mn-ea"/>
                <a:cs typeface="+mn-cs"/>
              </a:rPr>
              <a:t>cDNA</a:t>
            </a:r>
            <a:r>
              <a:rPr lang="en-US" sz="1200" kern="1200" dirty="0" smtClean="0">
                <a:solidFill>
                  <a:schemeClr val="tx1"/>
                </a:solidFill>
                <a:latin typeface="+mn-lt"/>
                <a:ea typeface="+mn-ea"/>
                <a:cs typeface="+mn-cs"/>
              </a:rPr>
              <a:t> using reverse transcriptase and random primers, followed by second strand </a:t>
            </a:r>
            <a:r>
              <a:rPr lang="en-US" sz="1200" kern="1200" dirty="0" err="1" smtClean="0">
                <a:solidFill>
                  <a:schemeClr val="tx1"/>
                </a:solidFill>
                <a:latin typeface="+mn-lt"/>
                <a:ea typeface="+mn-ea"/>
                <a:cs typeface="+mn-cs"/>
              </a:rPr>
              <a:t>cDNA</a:t>
            </a:r>
            <a:r>
              <a:rPr lang="en-US" sz="1200" kern="1200" dirty="0" smtClean="0">
                <a:solidFill>
                  <a:schemeClr val="tx1"/>
                </a:solidFill>
                <a:latin typeface="+mn-lt"/>
                <a:ea typeface="+mn-ea"/>
                <a:cs typeface="+mn-cs"/>
              </a:rPr>
              <a:t> synthesis using DNA Polymerase I and </a:t>
            </a:r>
            <a:r>
              <a:rPr lang="en-US" sz="1200" kern="1200" dirty="0" err="1" smtClean="0">
                <a:solidFill>
                  <a:schemeClr val="tx1"/>
                </a:solidFill>
                <a:latin typeface="+mn-lt"/>
                <a:ea typeface="+mn-ea"/>
                <a:cs typeface="+mn-cs"/>
              </a:rPr>
              <a:t>RNase</a:t>
            </a:r>
            <a:r>
              <a:rPr lang="en-US" sz="1200" kern="1200" dirty="0" smtClean="0">
                <a:solidFill>
                  <a:schemeClr val="tx1"/>
                </a:solidFill>
                <a:latin typeface="+mn-lt"/>
                <a:ea typeface="+mn-ea"/>
                <a:cs typeface="+mn-cs"/>
              </a:rPr>
              <a:t> H.</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These </a:t>
            </a:r>
            <a:r>
              <a:rPr lang="en-US" sz="1200" kern="1200" dirty="0" err="1" smtClean="0">
                <a:solidFill>
                  <a:schemeClr val="tx1"/>
                </a:solidFill>
                <a:latin typeface="+mn-lt"/>
                <a:ea typeface="+mn-ea"/>
                <a:cs typeface="+mn-cs"/>
              </a:rPr>
              <a:t>cDNA</a:t>
            </a:r>
            <a:r>
              <a:rPr lang="en-US" sz="1200" kern="1200" dirty="0" smtClean="0">
                <a:solidFill>
                  <a:schemeClr val="tx1"/>
                </a:solidFill>
                <a:latin typeface="+mn-lt"/>
                <a:ea typeface="+mn-ea"/>
                <a:cs typeface="+mn-cs"/>
              </a:rPr>
              <a:t> fragments then have the addition of a single 'A' base and subsequent ligation of the adapter. </a:t>
            </a:r>
            <a:endParaRPr lang="en-US" dirty="0" smtClean="0"/>
          </a:p>
          <a:p>
            <a:endParaRPr lang="en-US" dirty="0" smtClean="0"/>
          </a:p>
          <a:p>
            <a:r>
              <a:rPr lang="en-US" dirty="0" smtClean="0"/>
              <a:t>Adapters = short </a:t>
            </a:r>
            <a:r>
              <a:rPr lang="en-US" dirty="0" err="1" smtClean="0"/>
              <a:t>oligos</a:t>
            </a:r>
            <a:r>
              <a:rPr lang="en-US" dirty="0" smtClean="0"/>
              <a:t> which allow (1) DNA fragment to bind to flow cell (2) PCR enrichment of bound fragments (3) allow for </a:t>
            </a:r>
            <a:r>
              <a:rPr lang="en-US" dirty="0" err="1" smtClean="0"/>
              <a:t>barcoding</a:t>
            </a:r>
            <a:r>
              <a:rPr lang="en-US" dirty="0" smtClean="0"/>
              <a:t> </a:t>
            </a:r>
          </a:p>
          <a:p>
            <a:endParaRPr lang="en-US" dirty="0" smtClean="0"/>
          </a:p>
          <a:p>
            <a:r>
              <a:rPr lang="en-US" sz="1200" kern="1200" baseline="0" dirty="0" err="1" smtClean="0">
                <a:solidFill>
                  <a:schemeClr val="tx1"/>
                </a:solidFill>
                <a:latin typeface="+mn-lt"/>
                <a:ea typeface="+mn-ea"/>
                <a:cs typeface="+mn-cs"/>
              </a:rPr>
              <a:t>TruSeq</a:t>
            </a:r>
            <a:r>
              <a:rPr lang="en-US" sz="1200" kern="1200" baseline="0" dirty="0" smtClean="0">
                <a:solidFill>
                  <a:schemeClr val="tx1"/>
                </a:solidFill>
                <a:latin typeface="+mn-lt"/>
                <a:ea typeface="+mn-ea"/>
                <a:cs typeface="+mn-cs"/>
              </a:rPr>
              <a:t> Universal Adapter:</a:t>
            </a:r>
          </a:p>
          <a:p>
            <a:r>
              <a:rPr lang="en-US" sz="1200" kern="1200" baseline="0" dirty="0" smtClean="0">
                <a:solidFill>
                  <a:schemeClr val="tx1"/>
                </a:solidFill>
                <a:latin typeface="+mn-lt"/>
                <a:ea typeface="+mn-ea"/>
                <a:cs typeface="+mn-cs"/>
              </a:rPr>
              <a:t>5 AATGATACGGCGACCACCGAGATCTACACTCTTTCCCTACACGACGCTCTTCCGATCT 3</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TruSeq</a:t>
            </a:r>
            <a:r>
              <a:rPr lang="en-US" sz="1200" kern="1200" baseline="0" dirty="0" smtClean="0">
                <a:solidFill>
                  <a:schemeClr val="tx1"/>
                </a:solidFill>
                <a:latin typeface="+mn-lt"/>
                <a:ea typeface="+mn-ea"/>
                <a:cs typeface="+mn-cs"/>
              </a:rPr>
              <a:t> Indexed Adapter</a:t>
            </a:r>
          </a:p>
          <a:p>
            <a:r>
              <a:rPr lang="en-US" sz="1200" kern="1200" baseline="0" dirty="0" smtClean="0">
                <a:solidFill>
                  <a:schemeClr val="tx1"/>
                </a:solidFill>
                <a:latin typeface="+mn-lt"/>
                <a:ea typeface="+mn-ea"/>
                <a:cs typeface="+mn-cs"/>
              </a:rPr>
              <a:t>5 GATCGGAAGAGCACACGTCTGAACTCCAGTCAC‐NNNNNN‐ATCTCGTATGCCGTCTTCTGCTTG 3</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Here “N” is any nucleotide, and the 6 of them together are a unique sequence which can readily be</a:t>
            </a:r>
          </a:p>
          <a:p>
            <a:r>
              <a:rPr lang="en-US" sz="1200" kern="1200" baseline="0" dirty="0" smtClean="0">
                <a:solidFill>
                  <a:schemeClr val="tx1"/>
                </a:solidFill>
                <a:latin typeface="+mn-lt"/>
                <a:ea typeface="+mn-ea"/>
                <a:cs typeface="+mn-cs"/>
              </a:rPr>
              <a:t>identified as unique to 1 library.</a:t>
            </a: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CED23D58-D6CF-40C5-BCED-EBCD1C9F0AD0}" type="slidenum">
              <a:rPr lang="en-US" smtClean="0"/>
              <a:pPr>
                <a:defRPr/>
              </a:pPr>
              <a:t>16</a:t>
            </a:fld>
            <a:endParaRPr lang="en-US"/>
          </a:p>
        </p:txBody>
      </p:sp>
    </p:spTree>
    <p:extLst>
      <p:ext uri="{BB962C8B-B14F-4D97-AF65-F5344CB8AC3E}">
        <p14:creationId xmlns:p14="http://schemas.microsoft.com/office/powerpoint/2010/main" val="2825452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Sequencing occurs</a:t>
            </a:r>
            <a:r>
              <a:rPr lang="en-US" baseline="0" dirty="0" smtClean="0"/>
              <a:t> by introducing reagents (DNA </a:t>
            </a:r>
            <a:r>
              <a:rPr lang="en-US" baseline="0" dirty="0" err="1" smtClean="0"/>
              <a:t>nts</a:t>
            </a:r>
            <a:r>
              <a:rPr lang="en-US" baseline="0" dirty="0" smtClean="0"/>
              <a:t>, DNA polymerase into the cell).  Adenine, cytosine, guanine, thymine each with a blocking group and each fluorescently labeled with a different </a:t>
            </a:r>
            <a:r>
              <a:rPr lang="en-US" baseline="0" dirty="0" err="1" smtClean="0"/>
              <a:t>colour</a:t>
            </a:r>
            <a:r>
              <a:rPr lang="en-US" baseline="0" dirty="0" smtClean="0"/>
              <a:t>. The 4 bases compete for binding on the DNA template. Unbound are washed away. After each synthesis a laser is used to excite the dyes and an image is taken. A chemical </a:t>
            </a:r>
            <a:r>
              <a:rPr lang="en-US" baseline="0" dirty="0" err="1" smtClean="0"/>
              <a:t>deblocking</a:t>
            </a:r>
            <a:r>
              <a:rPr lang="en-US" baseline="0" dirty="0" smtClean="0"/>
              <a:t> step removes the 3’ terminal blocking group and the dye. The process is then repeated for the number of times you want (read length).</a:t>
            </a:r>
            <a:endParaRPr lang="en-US" dirty="0" smtClean="0"/>
          </a:p>
          <a:p>
            <a:endParaRPr lang="en-US" dirty="0" smtClean="0"/>
          </a:p>
          <a:p>
            <a:r>
              <a:rPr lang="en-US" dirty="0" err="1" smtClean="0"/>
              <a:t>Illumina</a:t>
            </a:r>
            <a:r>
              <a:rPr lang="en-US" dirty="0" smtClean="0"/>
              <a:t> libraries sequencing starts at end of adapter</a:t>
            </a: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CED23D58-D6CF-40C5-BCED-EBCD1C9F0AD0}" type="slidenum">
              <a:rPr lang="en-US" smtClean="0"/>
              <a:pPr>
                <a:defRPr/>
              </a:pPr>
              <a:t>18</a:t>
            </a:fld>
            <a:endParaRPr lang="en-US"/>
          </a:p>
        </p:txBody>
      </p:sp>
    </p:spTree>
    <p:extLst>
      <p:ext uri="{BB962C8B-B14F-4D97-AF65-F5344CB8AC3E}">
        <p14:creationId xmlns:p14="http://schemas.microsoft.com/office/powerpoint/2010/main" val="731918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Trimming recommended if</a:t>
            </a:r>
            <a:r>
              <a:rPr lang="en-US" baseline="0" dirty="0" smtClean="0"/>
              <a:t> SNP calling but otherwise unnecessary</a:t>
            </a:r>
          </a:p>
          <a:p>
            <a:r>
              <a:rPr lang="en-US" baseline="0" dirty="0" err="1" smtClean="0"/>
              <a:t>SeqPrep</a:t>
            </a:r>
            <a:endParaRPr lang="en-US" baseline="0" dirty="0" smtClean="0"/>
          </a:p>
          <a:p>
            <a:r>
              <a:rPr lang="en-US" baseline="0" dirty="0" err="1" smtClean="0"/>
              <a:t>Fastx</a:t>
            </a:r>
            <a:r>
              <a:rPr lang="en-US" baseline="0" dirty="0" smtClean="0"/>
              <a:t> trimmer</a:t>
            </a:r>
          </a:p>
          <a:p>
            <a:r>
              <a:rPr lang="en-US" baseline="0" dirty="0" err="1" smtClean="0"/>
              <a:t>Seqtk</a:t>
            </a:r>
            <a:r>
              <a:rPr lang="en-US" baseline="0" dirty="0" smtClean="0"/>
              <a:t> trimmer</a:t>
            </a:r>
          </a:p>
          <a:p>
            <a:endParaRPr lang="en-US" baseline="0" dirty="0" smtClean="0"/>
          </a:p>
          <a:p>
            <a:r>
              <a:rPr lang="en-US" sz="1200" kern="1200" dirty="0" smtClean="0">
                <a:solidFill>
                  <a:schemeClr val="tx1"/>
                </a:solidFill>
                <a:latin typeface="+mn-lt"/>
                <a:ea typeface="+mn-ea"/>
                <a:cs typeface="+mn-cs"/>
              </a:rPr>
              <a:t>Simon Anders: The point of trimming low-quality base-calls is to remove bases which might be erroneous. A naive aligner would be deterred from a valid mapping by mismatches that are only due to sequencing errors. A quality-aware aligner, however, knows that a mismatch of a low-quality base is no reason to reject an otherwise good mapping and will report it. Many of the currently popular aligners work this way, i.e., they pay less attention to the low-quality ends of reads. By trimming, you basically take away from the aligner the chance to make use of this feature. However, trimming makes a hard-cut decision (everything below a quality threshold is removed) while a well-designed quality-aware aligner may make a more sophisticated, gradual, decision.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Bowtie takes quality scores into account</a:t>
            </a:r>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CED23D58-D6CF-40C5-BCED-EBCD1C9F0AD0}" type="slidenum">
              <a:rPr lang="en-US" smtClean="0"/>
              <a:pPr>
                <a:defRPr/>
              </a:pPr>
              <a:t>23</a:t>
            </a:fld>
            <a:endParaRPr lang="en-US"/>
          </a:p>
        </p:txBody>
      </p:sp>
    </p:spTree>
    <p:extLst>
      <p:ext uri="{BB962C8B-B14F-4D97-AF65-F5344CB8AC3E}">
        <p14:creationId xmlns:p14="http://schemas.microsoft.com/office/powerpoint/2010/main" val="3408608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Illumina</a:t>
            </a:r>
            <a:r>
              <a:rPr lang="en-US" dirty="0" smtClean="0"/>
              <a:t> 75 </a:t>
            </a:r>
            <a:r>
              <a:rPr lang="en-US" dirty="0" err="1" smtClean="0"/>
              <a:t>bp</a:t>
            </a:r>
            <a:r>
              <a:rPr lang="en-US" dirty="0" smtClean="0"/>
              <a:t> reads. Human </a:t>
            </a:r>
            <a:r>
              <a:rPr lang="en-US" dirty="0" err="1" smtClean="0"/>
              <a:t>leukemai</a:t>
            </a:r>
            <a:r>
              <a:rPr lang="en-US" dirty="0" smtClean="0"/>
              <a:t> </a:t>
            </a:r>
            <a:r>
              <a:rPr lang="en-US" dirty="0" err="1" smtClean="0"/>
              <a:t>cellline</a:t>
            </a:r>
            <a:r>
              <a:rPr lang="en-US" dirty="0" smtClean="0"/>
              <a:t> K562 (1.3 x10</a:t>
            </a:r>
            <a:r>
              <a:rPr lang="en-US" baseline="30000" dirty="0" smtClean="0"/>
              <a:t>9</a:t>
            </a:r>
            <a:r>
              <a:rPr lang="en-US" dirty="0" smtClean="0"/>
              <a:t> reads), mouse brain (1.1</a:t>
            </a:r>
            <a:r>
              <a:rPr lang="en-US" baseline="0" dirty="0" smtClean="0"/>
              <a:t> x 10</a:t>
            </a:r>
            <a:r>
              <a:rPr lang="en-US" baseline="30000" dirty="0" smtClean="0"/>
              <a:t>8</a:t>
            </a:r>
            <a:r>
              <a:rPr lang="en-US" baseline="0" dirty="0" smtClean="0"/>
              <a:t> reads), 2 simulated human </a:t>
            </a:r>
            <a:r>
              <a:rPr lang="en-US" baseline="0" dirty="0" err="1" smtClean="0"/>
              <a:t>transcriptomes</a:t>
            </a:r>
            <a:r>
              <a:rPr lang="en-US" baseline="0" dirty="0" smtClean="0"/>
              <a:t> (8 x10</a:t>
            </a:r>
            <a:r>
              <a:rPr lang="en-US" baseline="30000" dirty="0" smtClean="0"/>
              <a:t>7</a:t>
            </a:r>
            <a:r>
              <a:rPr lang="en-US" baseline="0" dirty="0" smtClean="0"/>
              <a:t> reads each)</a:t>
            </a:r>
          </a:p>
          <a:p>
            <a:r>
              <a:rPr lang="en-US" baseline="0" dirty="0" err="1" smtClean="0"/>
              <a:t>TopHat</a:t>
            </a:r>
            <a:r>
              <a:rPr lang="en-US" baseline="0" dirty="0" smtClean="0"/>
              <a:t> – low tolerance for mismatches – low base quality scores not mapped</a:t>
            </a: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CED23D58-D6CF-40C5-BCED-EBCD1C9F0AD0}" type="slidenum">
              <a:rPr lang="en-US" smtClean="0"/>
              <a:pPr>
                <a:defRPr/>
              </a:pPr>
              <a:t>26</a:t>
            </a:fld>
            <a:endParaRPr lang="en-US"/>
          </a:p>
        </p:txBody>
      </p:sp>
    </p:spTree>
    <p:extLst>
      <p:ext uri="{BB962C8B-B14F-4D97-AF65-F5344CB8AC3E}">
        <p14:creationId xmlns:p14="http://schemas.microsoft.com/office/powerpoint/2010/main" val="4075655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Tophat</a:t>
            </a:r>
            <a:endParaRPr lang="en-US" dirty="0" smtClean="0"/>
          </a:p>
          <a:p>
            <a:r>
              <a:rPr lang="en-US" dirty="0" smtClean="0"/>
              <a:t>Calls Bowtie.</a:t>
            </a:r>
            <a:r>
              <a:rPr lang="en-US" baseline="0" dirty="0" smtClean="0"/>
              <a:t> Bowtie determines which alignments are valid by (1) number of mismatches (default=2) in seed (first </a:t>
            </a:r>
            <a:r>
              <a:rPr lang="en-US" baseline="0" dirty="0" err="1" smtClean="0"/>
              <a:t>x</a:t>
            </a:r>
            <a:r>
              <a:rPr lang="en-US" baseline="0" dirty="0" smtClean="0"/>
              <a:t> bases on L of read, default=28) (2) sum of </a:t>
            </a:r>
            <a:r>
              <a:rPr lang="en-US" baseline="0" dirty="0" err="1" smtClean="0"/>
              <a:t>Phred</a:t>
            </a:r>
            <a:r>
              <a:rPr lang="en-US" baseline="0" dirty="0" smtClean="0"/>
              <a:t> quality scores for all mismatches must not exceed –</a:t>
            </a:r>
            <a:r>
              <a:rPr lang="en-US" baseline="0" dirty="0" err="1" smtClean="0"/>
              <a:t>e</a:t>
            </a:r>
            <a:r>
              <a:rPr lang="en-US" baseline="0" dirty="0" smtClean="0"/>
              <a:t>, default=70) </a:t>
            </a: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CED23D58-D6CF-40C5-BCED-EBCD1C9F0AD0}" type="slidenum">
              <a:rPr lang="en-US" smtClean="0"/>
              <a:pPr>
                <a:defRPr/>
              </a:pPr>
              <a:t>27</a:t>
            </a:fld>
            <a:endParaRPr lang="en-US"/>
          </a:p>
        </p:txBody>
      </p:sp>
    </p:spTree>
    <p:extLst>
      <p:ext uri="{BB962C8B-B14F-4D97-AF65-F5344CB8AC3E}">
        <p14:creationId xmlns:p14="http://schemas.microsoft.com/office/powerpoint/2010/main" val="2216549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tangle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5" name="Rectangle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6" name="Rectangle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7" name="Rectangle 6"/>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8" name="Rectangle 7"/>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useBgFill="1">
        <p:nvSpPr>
          <p:cNvPr id="9" name="Rounded Rectangle 8"/>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useBgFill="1">
        <p:nvSpPr>
          <p:cNvPr id="10" name="Rounded Rectangle 9"/>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11" name="Rectangle 10"/>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12" name="Rectangle 11"/>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13" name="Rectangle 12"/>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14" name="Rectangle 13"/>
          <p:cNvSpPr/>
          <p:nvPr/>
        </p:nvSpPr>
        <p:spPr>
          <a:xfrm>
            <a:off x="0" y="1268413"/>
            <a:ext cx="9144000" cy="2433637"/>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pic>
        <p:nvPicPr>
          <p:cNvPr id="15" name="Picture 45" descr="ebi_logo.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1300" y="6381750"/>
            <a:ext cx="12827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6" descr="CSIRO_Grad_RGB_h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20025" y="0"/>
            <a:ext cx="1323975" cy="126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47" descr="BioplatformsAustraliaLog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15888"/>
            <a:ext cx="1727200" cy="112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 Placeholder 8"/>
          <p:cNvSpPr>
            <a:spLocks noGrp="1"/>
          </p:cNvSpPr>
          <p:nvPr>
            <p:ph type="body" sz="quarter" idx="13"/>
          </p:nvPr>
        </p:nvSpPr>
        <p:spPr>
          <a:xfrm>
            <a:off x="251520" y="3349976"/>
            <a:ext cx="8043863" cy="316188"/>
          </a:xfrm>
        </p:spPr>
        <p:txBody>
          <a:bodyPr>
            <a:noAutofit/>
          </a:bodyPr>
          <a:lstStyle>
            <a:lvl1pPr marL="0" indent="0">
              <a:lnSpc>
                <a:spcPct val="90000"/>
              </a:lnSpc>
              <a:spcBef>
                <a:spcPts val="0"/>
              </a:spcBef>
              <a:spcAft>
                <a:spcPts val="0"/>
              </a:spcAft>
              <a:buNone/>
              <a:defRPr sz="2200" b="1" baseline="0">
                <a:solidFill>
                  <a:schemeClr val="bg1"/>
                </a:solidFill>
                <a:latin typeface="Calibri" pitchFamily="34" charset="0"/>
                <a:cs typeface="Calibri" pitchFamily="34" charset="0"/>
              </a:defRPr>
            </a:lvl1pPr>
            <a:lvl2pPr marL="0" indent="0">
              <a:spcBef>
                <a:spcPts val="0"/>
              </a:spcBef>
              <a:spcAft>
                <a:spcPts val="1417"/>
              </a:spcAft>
              <a:buNone/>
              <a:defRPr sz="4400" b="1">
                <a:solidFill>
                  <a:schemeClr val="bg1"/>
                </a:solidFill>
              </a:defRPr>
            </a:lvl2pPr>
            <a:lvl3pPr marL="0" indent="0">
              <a:lnSpc>
                <a:spcPct val="85000"/>
              </a:lnSpc>
              <a:spcBef>
                <a:spcPts val="0"/>
              </a:spcBef>
              <a:spcAft>
                <a:spcPts val="0"/>
              </a:spcAft>
              <a:buFontTx/>
              <a:buNone/>
              <a:defRPr sz="4400" b="1">
                <a:solidFill>
                  <a:schemeClr val="bg1"/>
                </a:solidFill>
              </a:defRPr>
            </a:lvl3pPr>
            <a:lvl4pPr marL="0" indent="0">
              <a:spcBef>
                <a:spcPts val="0"/>
              </a:spcBef>
              <a:spcAft>
                <a:spcPts val="0"/>
              </a:spcAft>
              <a:buNone/>
              <a:defRPr sz="4400" b="1">
                <a:solidFill>
                  <a:schemeClr val="bg1"/>
                </a:solidFill>
              </a:defRPr>
            </a:lvl4pPr>
            <a:lvl5pPr marL="0" indent="0">
              <a:lnSpc>
                <a:spcPct val="85000"/>
              </a:lnSpc>
              <a:spcBef>
                <a:spcPts val="0"/>
              </a:spcBef>
              <a:spcAft>
                <a:spcPts val="0"/>
              </a:spcAft>
              <a:buFontTx/>
              <a:buNone/>
              <a:defRPr sz="4400" b="1">
                <a:solidFill>
                  <a:schemeClr val="bg1"/>
                </a:solidFill>
              </a:defRPr>
            </a:lvl5pPr>
            <a:lvl6pPr marL="0" indent="0">
              <a:lnSpc>
                <a:spcPct val="85000"/>
              </a:lnSpc>
              <a:spcBef>
                <a:spcPts val="0"/>
              </a:spcBef>
              <a:buFontTx/>
              <a:buNone/>
              <a:defRPr sz="4400" b="1">
                <a:solidFill>
                  <a:schemeClr val="bg1"/>
                </a:solidFill>
              </a:defRPr>
            </a:lvl6pPr>
            <a:lvl7pPr marL="0" indent="0">
              <a:lnSpc>
                <a:spcPct val="85000"/>
              </a:lnSpc>
              <a:spcBef>
                <a:spcPts val="0"/>
              </a:spcBef>
              <a:buFontTx/>
              <a:buNone/>
              <a:defRPr sz="4400" b="1">
                <a:solidFill>
                  <a:schemeClr val="bg1"/>
                </a:solidFill>
              </a:defRPr>
            </a:lvl7pPr>
            <a:lvl8pPr marL="0" indent="0">
              <a:lnSpc>
                <a:spcPct val="85000"/>
              </a:lnSpc>
              <a:spcBef>
                <a:spcPts val="0"/>
              </a:spcBef>
              <a:buFontTx/>
              <a:buNone/>
              <a:defRPr sz="4400" b="1">
                <a:solidFill>
                  <a:schemeClr val="bg1"/>
                </a:solidFill>
              </a:defRPr>
            </a:lvl8pPr>
            <a:lvl9pPr marL="0" indent="0">
              <a:lnSpc>
                <a:spcPct val="85000"/>
              </a:lnSpc>
              <a:spcBef>
                <a:spcPts val="0"/>
              </a:spcBef>
              <a:buFontTx/>
              <a:buNone/>
              <a:defRPr sz="4400" b="1">
                <a:solidFill>
                  <a:schemeClr val="bg1"/>
                </a:solidFill>
              </a:defRPr>
            </a:lvl9pPr>
          </a:lstStyle>
          <a:p>
            <a:pPr lvl="0"/>
            <a:r>
              <a:rPr lang="en-AU" smtClean="0"/>
              <a:t>Click to edit Master text styles</a:t>
            </a:r>
          </a:p>
        </p:txBody>
      </p:sp>
      <p:sp>
        <p:nvSpPr>
          <p:cNvPr id="32" name="Title 15"/>
          <p:cNvSpPr>
            <a:spLocks noGrp="1"/>
          </p:cNvSpPr>
          <p:nvPr>
            <p:ph type="title"/>
          </p:nvPr>
        </p:nvSpPr>
        <p:spPr>
          <a:xfrm>
            <a:off x="251520" y="2204864"/>
            <a:ext cx="8043863" cy="1080000"/>
          </a:xfrm>
          <a:prstGeom prst="rect">
            <a:avLst/>
          </a:prstGeom>
        </p:spPr>
        <p:txBody>
          <a:bodyPr anchor="b">
            <a:noAutofit/>
          </a:bodyPr>
          <a:lstStyle>
            <a:lvl1pPr>
              <a:lnSpc>
                <a:spcPct val="85000"/>
              </a:lnSpc>
              <a:defRPr sz="4400">
                <a:solidFill>
                  <a:schemeClr val="bg1"/>
                </a:solidFill>
                <a:latin typeface="Calibri" pitchFamily="34" charset="0"/>
                <a:cs typeface="Calibri" pitchFamily="34" charset="0"/>
              </a:defRPr>
            </a:lvl1pPr>
          </a:lstStyle>
          <a:p>
            <a:r>
              <a:rPr lang="en-AU" smtClean="0"/>
              <a:t>Click to edit Master title style</a:t>
            </a:r>
            <a:endParaRPr lang="en-AU" dirty="0" smtClean="0"/>
          </a:p>
        </p:txBody>
      </p:sp>
      <p:sp>
        <p:nvSpPr>
          <p:cNvPr id="18" name="Date Placeholder 27"/>
          <p:cNvSpPr>
            <a:spLocks noGrp="1"/>
          </p:cNvSpPr>
          <p:nvPr>
            <p:ph type="dt" sz="half" idx="14"/>
          </p:nvPr>
        </p:nvSpPr>
        <p:spPr>
          <a:xfrm>
            <a:off x="6705600" y="4206875"/>
            <a:ext cx="960438" cy="457200"/>
          </a:xfrm>
        </p:spPr>
        <p:txBody>
          <a:bodyPr/>
          <a:lstStyle>
            <a:lvl1pPr>
              <a:defRPr/>
            </a:lvl1pPr>
          </a:lstStyle>
          <a:p>
            <a:pPr>
              <a:defRPr/>
            </a:pPr>
            <a:fld id="{C650A6A7-BDAE-D646-BE9B-12A059E51ABF}" type="datetimeFigureOut">
              <a:rPr lang="en-US">
                <a:solidFill>
                  <a:srgbClr val="9CB084"/>
                </a:solidFill>
              </a:rPr>
              <a:pPr>
                <a:defRPr/>
              </a:pPr>
              <a:t>5/16/2016</a:t>
            </a:fld>
            <a:endParaRPr lang="en-US">
              <a:solidFill>
                <a:srgbClr val="9CB084"/>
              </a:solidFill>
            </a:endParaRPr>
          </a:p>
        </p:txBody>
      </p:sp>
      <p:sp>
        <p:nvSpPr>
          <p:cNvPr id="19" name="Footer Placeholder 16"/>
          <p:cNvSpPr>
            <a:spLocks noGrp="1"/>
          </p:cNvSpPr>
          <p:nvPr>
            <p:ph type="ftr" sz="quarter" idx="15"/>
          </p:nvPr>
        </p:nvSpPr>
        <p:spPr>
          <a:xfrm>
            <a:off x="5410200" y="4205288"/>
            <a:ext cx="1295400" cy="457200"/>
          </a:xfrm>
        </p:spPr>
        <p:txBody>
          <a:bodyPr/>
          <a:lstStyle>
            <a:lvl1pPr>
              <a:defRPr/>
            </a:lvl1pPr>
          </a:lstStyle>
          <a:p>
            <a:pPr>
              <a:defRPr/>
            </a:pPr>
            <a:endParaRPr lang="en-US">
              <a:solidFill>
                <a:srgbClr val="9CB084"/>
              </a:solidFill>
            </a:endParaRPr>
          </a:p>
        </p:txBody>
      </p:sp>
      <p:sp>
        <p:nvSpPr>
          <p:cNvPr id="20" name="Slide Number Placeholder 28"/>
          <p:cNvSpPr>
            <a:spLocks noGrp="1"/>
          </p:cNvSpPr>
          <p:nvPr>
            <p:ph type="sldNum" sz="quarter" idx="16"/>
          </p:nvPr>
        </p:nvSpPr>
        <p:spPr>
          <a:xfrm>
            <a:off x="8320088" y="1588"/>
            <a:ext cx="747712" cy="365125"/>
          </a:xfrm>
        </p:spPr>
        <p:txBody>
          <a:bodyPr/>
          <a:lstStyle>
            <a:lvl1pPr algn="r">
              <a:defRPr sz="1800">
                <a:solidFill>
                  <a:schemeClr val="bg1"/>
                </a:solidFill>
              </a:defRPr>
            </a:lvl1pPr>
          </a:lstStyle>
          <a:p>
            <a:pPr>
              <a:defRPr/>
            </a:pPr>
            <a:fld id="{0ED01B68-E4D5-AA4D-BC33-8B731D3602AD}" type="slidenum">
              <a:rPr lang="en-AU">
                <a:solidFill>
                  <a:prstClr val="white"/>
                </a:solidFill>
              </a:rPr>
              <a:pPr>
                <a:defRPr/>
              </a:pPr>
              <a:t>‹#›</a:t>
            </a:fld>
            <a:endParaRPr lang="en-AU">
              <a:solidFill>
                <a:prstClr val="white"/>
              </a:solidFill>
            </a:endParaRPr>
          </a:p>
        </p:txBody>
      </p:sp>
    </p:spTree>
    <p:extLst>
      <p:ext uri="{BB962C8B-B14F-4D97-AF65-F5344CB8AC3E}">
        <p14:creationId xmlns:p14="http://schemas.microsoft.com/office/powerpoint/2010/main" val="322867294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EEF60459-CB94-C340-9168-39F030B64A32}" type="datetimeFigureOut">
              <a:rPr lang="en-AU">
                <a:solidFill>
                  <a:srgbClr val="9CB084"/>
                </a:solidFill>
              </a:rPr>
              <a:pPr>
                <a:defRPr/>
              </a:pPr>
              <a:t>16/05/2016</a:t>
            </a:fld>
            <a:endParaRPr lang="en-AU">
              <a:solidFill>
                <a:srgbClr val="9CB084"/>
              </a:solidFill>
            </a:endParaRPr>
          </a:p>
        </p:txBody>
      </p:sp>
      <p:sp>
        <p:nvSpPr>
          <p:cNvPr id="5" name="Footer Placeholder 2"/>
          <p:cNvSpPr>
            <a:spLocks noGrp="1"/>
          </p:cNvSpPr>
          <p:nvPr>
            <p:ph type="ftr" sz="quarter" idx="11"/>
          </p:nvPr>
        </p:nvSpPr>
        <p:spPr/>
        <p:txBody>
          <a:bodyPr/>
          <a:lstStyle>
            <a:lvl1pPr>
              <a:defRPr/>
            </a:lvl1pPr>
          </a:lstStyle>
          <a:p>
            <a:pPr>
              <a:defRPr/>
            </a:pPr>
            <a:endParaRPr lang="en-AU">
              <a:solidFill>
                <a:srgbClr val="9CB084"/>
              </a:solidFill>
            </a:endParaRPr>
          </a:p>
        </p:txBody>
      </p:sp>
      <p:sp>
        <p:nvSpPr>
          <p:cNvPr id="6" name="Slide Number Placeholder 22"/>
          <p:cNvSpPr>
            <a:spLocks noGrp="1"/>
          </p:cNvSpPr>
          <p:nvPr>
            <p:ph type="sldNum" sz="quarter" idx="12"/>
          </p:nvPr>
        </p:nvSpPr>
        <p:spPr/>
        <p:txBody>
          <a:bodyPr/>
          <a:lstStyle>
            <a:lvl1pPr>
              <a:defRPr/>
            </a:lvl1pPr>
          </a:lstStyle>
          <a:p>
            <a:pPr>
              <a:defRPr/>
            </a:pPr>
            <a:fld id="{6A190AD2-6C45-A44B-AE57-91093005A9C9}" type="slidenum">
              <a:rPr lang="en-AU"/>
              <a:pPr>
                <a:defRPr/>
              </a:pPr>
              <a:t>‹#›</a:t>
            </a:fld>
            <a:endParaRPr lang="en-AU"/>
          </a:p>
        </p:txBody>
      </p:sp>
    </p:spTree>
    <p:extLst>
      <p:ext uri="{BB962C8B-B14F-4D97-AF65-F5344CB8AC3E}">
        <p14:creationId xmlns:p14="http://schemas.microsoft.com/office/powerpoint/2010/main" val="12743684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00AFEE1F-B26A-A645-A97D-9E77F58D1761}" type="datetimeFigureOut">
              <a:rPr lang="en-AU">
                <a:solidFill>
                  <a:srgbClr val="9CB084"/>
                </a:solidFill>
              </a:rPr>
              <a:pPr>
                <a:defRPr/>
              </a:pPr>
              <a:t>16/05/2016</a:t>
            </a:fld>
            <a:endParaRPr lang="en-AU">
              <a:solidFill>
                <a:srgbClr val="9CB084"/>
              </a:solidFill>
            </a:endParaRPr>
          </a:p>
        </p:txBody>
      </p:sp>
      <p:sp>
        <p:nvSpPr>
          <p:cNvPr id="5" name="Footer Placeholder 2"/>
          <p:cNvSpPr>
            <a:spLocks noGrp="1"/>
          </p:cNvSpPr>
          <p:nvPr>
            <p:ph type="ftr" sz="quarter" idx="11"/>
          </p:nvPr>
        </p:nvSpPr>
        <p:spPr/>
        <p:txBody>
          <a:bodyPr/>
          <a:lstStyle>
            <a:lvl1pPr>
              <a:defRPr/>
            </a:lvl1pPr>
          </a:lstStyle>
          <a:p>
            <a:pPr>
              <a:defRPr/>
            </a:pPr>
            <a:endParaRPr lang="en-AU">
              <a:solidFill>
                <a:srgbClr val="9CB084"/>
              </a:solidFill>
            </a:endParaRPr>
          </a:p>
        </p:txBody>
      </p:sp>
      <p:sp>
        <p:nvSpPr>
          <p:cNvPr id="6" name="Slide Number Placeholder 22"/>
          <p:cNvSpPr>
            <a:spLocks noGrp="1"/>
          </p:cNvSpPr>
          <p:nvPr>
            <p:ph type="sldNum" sz="quarter" idx="12"/>
          </p:nvPr>
        </p:nvSpPr>
        <p:spPr/>
        <p:txBody>
          <a:bodyPr/>
          <a:lstStyle>
            <a:lvl1pPr>
              <a:defRPr/>
            </a:lvl1pPr>
          </a:lstStyle>
          <a:p>
            <a:pPr>
              <a:defRPr/>
            </a:pPr>
            <a:fld id="{2CC04BA7-C15C-3F43-956D-818ACF7F6BDF}" type="slidenum">
              <a:rPr lang="en-AU"/>
              <a:pPr>
                <a:defRPr/>
              </a:pPr>
              <a:t>‹#›</a:t>
            </a:fld>
            <a:endParaRPr lang="en-AU"/>
          </a:p>
        </p:txBody>
      </p:sp>
    </p:spTree>
    <p:extLst>
      <p:ext uri="{BB962C8B-B14F-4D97-AF65-F5344CB8AC3E}">
        <p14:creationId xmlns:p14="http://schemas.microsoft.com/office/powerpoint/2010/main" val="16318250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4" name="Rectangle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5" name="Rectangle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6" name="Rectangle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7" name="Rectangle 6"/>
          <p:cNvSpPr/>
          <p:nvPr/>
        </p:nvSpPr>
        <p:spPr>
          <a:xfrm>
            <a:off x="0" y="4076700"/>
            <a:ext cx="5364163" cy="73025"/>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8" name="Rectangle 7"/>
          <p:cNvSpPr/>
          <p:nvPr/>
        </p:nvSpPr>
        <p:spPr>
          <a:xfrm flipV="1">
            <a:off x="5435600" y="4149725"/>
            <a:ext cx="1966913" cy="7938"/>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useBgFill="1">
        <p:nvSpPr>
          <p:cNvPr id="9" name="Rounded Rectangle 8"/>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useBgFill="1">
        <p:nvSpPr>
          <p:cNvPr id="10" name="Rounded Rectangle 9"/>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11" name="Rectangle 10"/>
          <p:cNvSpPr/>
          <p:nvPr/>
        </p:nvSpPr>
        <p:spPr>
          <a:xfrm>
            <a:off x="0" y="3357563"/>
            <a:ext cx="9144000" cy="1008062"/>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12" name="Rectangle 11"/>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13" name="Rectangle 12"/>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14" name="Rectangle 13"/>
          <p:cNvSpPr/>
          <p:nvPr/>
        </p:nvSpPr>
        <p:spPr>
          <a:xfrm>
            <a:off x="0" y="1268413"/>
            <a:ext cx="9144000" cy="2433637"/>
          </a:xfrm>
          <a:prstGeom prst="rect">
            <a:avLst/>
          </a:prstGeom>
          <a:solidFill>
            <a:schemeClr val="bg2">
              <a:lumMod val="2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black"/>
              </a:solidFill>
              <a:latin typeface="Georgia"/>
            </a:endParaRPr>
          </a:p>
        </p:txBody>
      </p:sp>
      <p:pic>
        <p:nvPicPr>
          <p:cNvPr id="15" name="Picture 45" descr="CSIRO_Grad_RGB_h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20025" y="0"/>
            <a:ext cx="1323975" cy="126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6" descr="BioplatformsAustraliaLog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15888"/>
            <a:ext cx="1727200" cy="112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itle 7"/>
          <p:cNvSpPr>
            <a:spLocks noGrp="1"/>
          </p:cNvSpPr>
          <p:nvPr>
            <p:ph type="title"/>
          </p:nvPr>
        </p:nvSpPr>
        <p:spPr>
          <a:xfrm>
            <a:off x="467544" y="1340768"/>
            <a:ext cx="8042400" cy="1080000"/>
          </a:xfrm>
          <a:prstGeom prst="rect">
            <a:avLst/>
          </a:prstGeom>
        </p:spPr>
        <p:txBody>
          <a:bodyPr rtlCol="0" anchor="b">
            <a:noAutofit/>
          </a:bodyPr>
          <a:lstStyle>
            <a:lvl1pPr algn="l" defTabSz="457200" rtl="0" eaLnBrk="1" latinLnBrk="0" hangingPunct="1">
              <a:lnSpc>
                <a:spcPct val="85000"/>
              </a:lnSpc>
              <a:spcBef>
                <a:spcPct val="0"/>
              </a:spcBef>
              <a:buNone/>
              <a:defRPr lang="en-AU" sz="4400" b="1" kern="1200" dirty="0" smtClean="0">
                <a:solidFill>
                  <a:schemeClr val="bg1"/>
                </a:solidFill>
                <a:latin typeface="+mj-lt"/>
                <a:ea typeface="+mj-ea"/>
                <a:cs typeface="+mj-cs"/>
              </a:defRPr>
            </a:lvl1pPr>
          </a:lstStyle>
          <a:p>
            <a:r>
              <a:rPr lang="en-AU" smtClean="0"/>
              <a:t>Click to edit Master title style</a:t>
            </a:r>
            <a:endParaRPr lang="en-AU" dirty="0"/>
          </a:p>
        </p:txBody>
      </p:sp>
      <p:sp>
        <p:nvSpPr>
          <p:cNvPr id="32" name="Text Placeholder 8"/>
          <p:cNvSpPr>
            <a:spLocks noGrp="1"/>
          </p:cNvSpPr>
          <p:nvPr>
            <p:ph type="body" sz="quarter" idx="13"/>
          </p:nvPr>
        </p:nvSpPr>
        <p:spPr>
          <a:xfrm>
            <a:off x="467544" y="2420888"/>
            <a:ext cx="8043863" cy="316188"/>
          </a:xfrm>
        </p:spPr>
        <p:txBody>
          <a:bodyPr>
            <a:noAutofit/>
          </a:bodyPr>
          <a:lstStyle>
            <a:lvl1pPr marL="0" indent="0">
              <a:lnSpc>
                <a:spcPct val="90000"/>
              </a:lnSpc>
              <a:spcBef>
                <a:spcPts val="0"/>
              </a:spcBef>
              <a:spcAft>
                <a:spcPts val="0"/>
              </a:spcAft>
              <a:buNone/>
              <a:defRPr sz="2200" b="1" baseline="0">
                <a:solidFill>
                  <a:schemeClr val="bg1"/>
                </a:solidFill>
              </a:defRPr>
            </a:lvl1pPr>
            <a:lvl2pPr marL="0" indent="0">
              <a:spcBef>
                <a:spcPts val="0"/>
              </a:spcBef>
              <a:spcAft>
                <a:spcPts val="1417"/>
              </a:spcAft>
              <a:buNone/>
              <a:defRPr sz="4400" b="1">
                <a:solidFill>
                  <a:schemeClr val="bg1"/>
                </a:solidFill>
              </a:defRPr>
            </a:lvl2pPr>
            <a:lvl3pPr marL="0" indent="0">
              <a:lnSpc>
                <a:spcPct val="85000"/>
              </a:lnSpc>
              <a:spcBef>
                <a:spcPts val="0"/>
              </a:spcBef>
              <a:spcAft>
                <a:spcPts val="0"/>
              </a:spcAft>
              <a:buFontTx/>
              <a:buNone/>
              <a:defRPr sz="4400" b="1">
                <a:solidFill>
                  <a:schemeClr val="bg1"/>
                </a:solidFill>
              </a:defRPr>
            </a:lvl3pPr>
            <a:lvl4pPr marL="0" indent="0">
              <a:spcBef>
                <a:spcPts val="0"/>
              </a:spcBef>
              <a:spcAft>
                <a:spcPts val="0"/>
              </a:spcAft>
              <a:buNone/>
              <a:defRPr sz="4400" b="1">
                <a:solidFill>
                  <a:schemeClr val="bg1"/>
                </a:solidFill>
              </a:defRPr>
            </a:lvl4pPr>
            <a:lvl5pPr marL="0" indent="0">
              <a:lnSpc>
                <a:spcPct val="85000"/>
              </a:lnSpc>
              <a:spcBef>
                <a:spcPts val="0"/>
              </a:spcBef>
              <a:spcAft>
                <a:spcPts val="0"/>
              </a:spcAft>
              <a:buFontTx/>
              <a:buNone/>
              <a:defRPr sz="4400" b="1">
                <a:solidFill>
                  <a:schemeClr val="bg1"/>
                </a:solidFill>
              </a:defRPr>
            </a:lvl5pPr>
            <a:lvl6pPr marL="0" indent="0">
              <a:lnSpc>
                <a:spcPct val="85000"/>
              </a:lnSpc>
              <a:spcBef>
                <a:spcPts val="0"/>
              </a:spcBef>
              <a:buFontTx/>
              <a:buNone/>
              <a:defRPr sz="4400" b="1">
                <a:solidFill>
                  <a:schemeClr val="bg1"/>
                </a:solidFill>
              </a:defRPr>
            </a:lvl6pPr>
            <a:lvl7pPr marL="0" indent="0">
              <a:lnSpc>
                <a:spcPct val="85000"/>
              </a:lnSpc>
              <a:spcBef>
                <a:spcPts val="0"/>
              </a:spcBef>
              <a:buFontTx/>
              <a:buNone/>
              <a:defRPr sz="4400" b="1">
                <a:solidFill>
                  <a:schemeClr val="bg1"/>
                </a:solidFill>
              </a:defRPr>
            </a:lvl7pPr>
            <a:lvl8pPr marL="0" indent="0">
              <a:lnSpc>
                <a:spcPct val="85000"/>
              </a:lnSpc>
              <a:spcBef>
                <a:spcPts val="0"/>
              </a:spcBef>
              <a:buFontTx/>
              <a:buNone/>
              <a:defRPr sz="4400" b="1">
                <a:solidFill>
                  <a:schemeClr val="bg1"/>
                </a:solidFill>
              </a:defRPr>
            </a:lvl8pPr>
            <a:lvl9pPr marL="0" indent="0">
              <a:lnSpc>
                <a:spcPct val="85000"/>
              </a:lnSpc>
              <a:spcBef>
                <a:spcPts val="0"/>
              </a:spcBef>
              <a:buFontTx/>
              <a:buNone/>
              <a:defRPr sz="4400" b="1">
                <a:solidFill>
                  <a:schemeClr val="bg1"/>
                </a:solidFill>
              </a:defRPr>
            </a:lvl9pPr>
          </a:lstStyle>
          <a:p>
            <a:pPr lvl="0"/>
            <a:r>
              <a:rPr lang="en-AU" smtClean="0"/>
              <a:t>Click to edit Master text styles</a:t>
            </a:r>
          </a:p>
        </p:txBody>
      </p:sp>
      <p:sp>
        <p:nvSpPr>
          <p:cNvPr id="17" name="Slide Number Placeholder 28"/>
          <p:cNvSpPr>
            <a:spLocks noGrp="1"/>
          </p:cNvSpPr>
          <p:nvPr>
            <p:ph type="sldNum" sz="quarter" idx="14"/>
          </p:nvPr>
        </p:nvSpPr>
        <p:spPr>
          <a:xfrm>
            <a:off x="8320088" y="1588"/>
            <a:ext cx="747712" cy="365125"/>
          </a:xfrm>
        </p:spPr>
        <p:txBody>
          <a:bodyPr/>
          <a:lstStyle>
            <a:lvl1pPr algn="r">
              <a:defRPr sz="1800">
                <a:solidFill>
                  <a:schemeClr val="bg1"/>
                </a:solidFill>
              </a:defRPr>
            </a:lvl1pPr>
          </a:lstStyle>
          <a:p>
            <a:pPr>
              <a:defRPr/>
            </a:pPr>
            <a:fld id="{2049815E-F4B4-D547-BE2E-F13C6C789D38}" type="slidenum">
              <a:rPr lang="en-AU">
                <a:solidFill>
                  <a:prstClr val="white"/>
                </a:solidFill>
              </a:rPr>
              <a:pPr>
                <a:defRPr/>
              </a:pPr>
              <a:t>‹#›</a:t>
            </a:fld>
            <a:endParaRPr lang="en-AU">
              <a:solidFill>
                <a:prstClr val="white"/>
              </a:solidFill>
            </a:endParaRPr>
          </a:p>
        </p:txBody>
      </p:sp>
    </p:spTree>
    <p:extLst>
      <p:ext uri="{BB962C8B-B14F-4D97-AF65-F5344CB8AC3E}">
        <p14:creationId xmlns:p14="http://schemas.microsoft.com/office/powerpoint/2010/main" val="8629957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457200" y="1535113"/>
            <a:ext cx="4040188" cy="639762"/>
          </a:xfrm>
          <a:prstGeom prst="rect">
            <a:avLst/>
          </a:prstGeom>
        </p:spPr>
        <p:txBody>
          <a:bodyPr/>
          <a:lstStyle>
            <a:lvl1pPr>
              <a:buNone/>
              <a:defRPr sz="2000">
                <a:latin typeface="+mn-lt"/>
                <a:cs typeface="Microsoft Sans Serif" pitchFamily="34" charset="0"/>
              </a:defRPr>
            </a:lvl1pPr>
          </a:lstStyle>
          <a:p>
            <a:pPr lvl="0"/>
            <a:r>
              <a:rPr lang="en-AU" smtClean="0"/>
              <a:t>Click to edit Master text styles</a:t>
            </a:r>
          </a:p>
        </p:txBody>
      </p:sp>
      <p:sp>
        <p:nvSpPr>
          <p:cNvPr id="5" name="Content Placeholder 3"/>
          <p:cNvSpPr>
            <a:spLocks noGrp="1"/>
          </p:cNvSpPr>
          <p:nvPr>
            <p:ph sz="half" idx="2"/>
          </p:nvPr>
        </p:nvSpPr>
        <p:spPr>
          <a:xfrm>
            <a:off x="457200" y="2174875"/>
            <a:ext cx="4040188" cy="3630389"/>
          </a:xfrm>
          <a:prstGeom prst="rect">
            <a:avLst/>
          </a:prstGeom>
        </p:spPr>
        <p:txBody>
          <a:bodyPr/>
          <a:lstStyle>
            <a:lvl1pPr>
              <a:defRPr sz="1400">
                <a:latin typeface="+mn-lt"/>
                <a:cs typeface="Microsoft Sans Serif" pitchFamily="34" charset="0"/>
              </a:defRPr>
            </a:lvl1pPr>
            <a:lvl2pPr>
              <a:defRPr sz="1400"/>
            </a:lvl2pPr>
            <a:lvl3pPr>
              <a:buFont typeface="Courier New" pitchFamily="49" charset="0"/>
              <a:buChar char="o"/>
              <a:defRPr sz="1400"/>
            </a:lvl3pPr>
            <a:lvl4pPr>
              <a:buFont typeface="Wingdings" pitchFamily="2" charset="2"/>
              <a:buChar char="§"/>
              <a:defRPr sz="1400"/>
            </a:lvl4pPr>
            <a:lvl5pPr>
              <a:defRPr sz="14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6" name="Text Placeholder 4"/>
          <p:cNvSpPr>
            <a:spLocks noGrp="1"/>
          </p:cNvSpPr>
          <p:nvPr>
            <p:ph type="body" sz="quarter" idx="3"/>
          </p:nvPr>
        </p:nvSpPr>
        <p:spPr>
          <a:xfrm>
            <a:off x="4645025" y="1535113"/>
            <a:ext cx="4041775" cy="639762"/>
          </a:xfrm>
          <a:prstGeom prst="rect">
            <a:avLst/>
          </a:prstGeom>
        </p:spPr>
        <p:txBody>
          <a:bodyPr/>
          <a:lstStyle>
            <a:lvl1pPr>
              <a:buNone/>
              <a:defRPr sz="2000">
                <a:latin typeface="+mn-lt"/>
                <a:cs typeface="Microsoft Sans Serif" pitchFamily="34" charset="0"/>
              </a:defRPr>
            </a:lvl1pPr>
          </a:lstStyle>
          <a:p>
            <a:pPr lvl="0"/>
            <a:r>
              <a:rPr lang="en-AU" smtClean="0"/>
              <a:t>Click to edit Master text styles</a:t>
            </a:r>
          </a:p>
        </p:txBody>
      </p:sp>
      <p:sp>
        <p:nvSpPr>
          <p:cNvPr id="7" name="Content Placeholder 5"/>
          <p:cNvSpPr>
            <a:spLocks noGrp="1"/>
          </p:cNvSpPr>
          <p:nvPr>
            <p:ph sz="quarter" idx="4"/>
          </p:nvPr>
        </p:nvSpPr>
        <p:spPr>
          <a:xfrm>
            <a:off x="4645025" y="2174875"/>
            <a:ext cx="4041775" cy="3630389"/>
          </a:xfrm>
          <a:prstGeom prst="rect">
            <a:avLst/>
          </a:prstGeom>
        </p:spPr>
        <p:txBody>
          <a:bodyPr/>
          <a:lstStyle>
            <a:lvl1pPr marL="342900" marR="0" indent="-342900" algn="l" defTabSz="914400" rtl="0" eaLnBrk="1" fontAlgn="base" latinLnBrk="0" hangingPunct="1">
              <a:lnSpc>
                <a:spcPct val="100000"/>
              </a:lnSpc>
              <a:spcBef>
                <a:spcPct val="20000"/>
              </a:spcBef>
              <a:spcAft>
                <a:spcPct val="0"/>
              </a:spcAft>
              <a:buClrTx/>
              <a:buSzTx/>
              <a:buFont typeface="Arial" charset="0"/>
              <a:buChar char="•"/>
              <a:tabLst/>
              <a:defRPr sz="1400">
                <a:latin typeface="+mn-lt"/>
                <a:cs typeface="Microsoft Sans Serif" pitchFamily="34" charset="0"/>
              </a:defRPr>
            </a:lvl1pPr>
            <a:lvl2pPr>
              <a:defRPr sz="1400"/>
            </a:lvl2pPr>
            <a:lvl3pPr>
              <a:buFont typeface="Courier New" pitchFamily="49" charset="0"/>
              <a:buChar char="o"/>
              <a:defRPr sz="1400"/>
            </a:lvl3pPr>
            <a:lvl4pPr>
              <a:buFont typeface="Wingdings" pitchFamily="2" charset="2"/>
              <a:buChar char="§"/>
              <a:defRPr sz="1400"/>
            </a:lvl4pPr>
            <a:lvl5pPr>
              <a:defRPr sz="1400"/>
            </a:lvl5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lang="en-AU" smtClean="0"/>
              <a:t>Click to edit Master text styles</a:t>
            </a:r>
          </a:p>
          <a:p>
            <a:pPr marL="342900" marR="0" lvl="1" indent="-342900" algn="l" defTabSz="914400" rtl="0" eaLnBrk="1" fontAlgn="base" latinLnBrk="0" hangingPunct="1">
              <a:lnSpc>
                <a:spcPct val="100000"/>
              </a:lnSpc>
              <a:spcBef>
                <a:spcPct val="20000"/>
              </a:spcBef>
              <a:spcAft>
                <a:spcPct val="0"/>
              </a:spcAft>
              <a:buClrTx/>
              <a:buSzTx/>
              <a:buFont typeface="Arial" charset="0"/>
              <a:buChar char="•"/>
              <a:tabLst/>
              <a:defRPr/>
            </a:pPr>
            <a:r>
              <a:rPr lang="en-AU" smtClean="0"/>
              <a:t>Second level</a:t>
            </a:r>
          </a:p>
          <a:p>
            <a:pPr marL="342900" marR="0" lvl="2" indent="-342900" algn="l" defTabSz="914400" rtl="0" eaLnBrk="1" fontAlgn="base" latinLnBrk="0" hangingPunct="1">
              <a:lnSpc>
                <a:spcPct val="100000"/>
              </a:lnSpc>
              <a:spcBef>
                <a:spcPct val="20000"/>
              </a:spcBef>
              <a:spcAft>
                <a:spcPct val="0"/>
              </a:spcAft>
              <a:buClrTx/>
              <a:buSzTx/>
              <a:buFont typeface="Arial" charset="0"/>
              <a:buChar char="•"/>
              <a:tabLst/>
              <a:defRPr/>
            </a:pPr>
            <a:r>
              <a:rPr lang="en-AU" smtClean="0"/>
              <a:t>Third level</a:t>
            </a:r>
          </a:p>
          <a:p>
            <a:pPr marL="342900" marR="0" lvl="3" indent="-342900" algn="l" defTabSz="914400" rtl="0" eaLnBrk="1" fontAlgn="base" latinLnBrk="0" hangingPunct="1">
              <a:lnSpc>
                <a:spcPct val="100000"/>
              </a:lnSpc>
              <a:spcBef>
                <a:spcPct val="20000"/>
              </a:spcBef>
              <a:spcAft>
                <a:spcPct val="0"/>
              </a:spcAft>
              <a:buClrTx/>
              <a:buSzTx/>
              <a:buFont typeface="Arial" charset="0"/>
              <a:buChar char="•"/>
              <a:tabLst/>
              <a:defRPr/>
            </a:pPr>
            <a:r>
              <a:rPr lang="en-AU" smtClean="0"/>
              <a:t>Fourth level</a:t>
            </a:r>
          </a:p>
          <a:p>
            <a:pPr marL="342900" marR="0" lvl="4" indent="-342900" algn="l" defTabSz="914400" rtl="0" eaLnBrk="1" fontAlgn="base" latinLnBrk="0" hangingPunct="1">
              <a:lnSpc>
                <a:spcPct val="100000"/>
              </a:lnSpc>
              <a:spcBef>
                <a:spcPct val="20000"/>
              </a:spcBef>
              <a:spcAft>
                <a:spcPct val="0"/>
              </a:spcAft>
              <a:buClrTx/>
              <a:buSzTx/>
              <a:buFont typeface="Arial" charset="0"/>
              <a:buChar char="•"/>
              <a:tabLst/>
              <a:defRPr/>
            </a:pPr>
            <a:r>
              <a:rPr lang="en-AU" smtClean="0"/>
              <a:t>Fifth level</a:t>
            </a:r>
            <a:endParaRPr lang="en-AU" dirty="0" smtClean="0"/>
          </a:p>
        </p:txBody>
      </p:sp>
      <p:sp>
        <p:nvSpPr>
          <p:cNvPr id="8" name="Title 1"/>
          <p:cNvSpPr>
            <a:spLocks noGrp="1"/>
          </p:cNvSpPr>
          <p:nvPr>
            <p:ph type="title"/>
          </p:nvPr>
        </p:nvSpPr>
        <p:spPr>
          <a:xfrm>
            <a:off x="457200" y="476672"/>
            <a:ext cx="8229600" cy="792088"/>
          </a:xfrm>
          <a:prstGeom prst="rect">
            <a:avLst/>
          </a:prstGeom>
        </p:spPr>
        <p:txBody>
          <a:bodyPr/>
          <a:lstStyle>
            <a:lvl1pPr algn="l">
              <a:defRPr sz="3000" baseline="0">
                <a:latin typeface="+mj-lt"/>
                <a:cs typeface="Microsoft Sans Serif" pitchFamily="34" charset="0"/>
              </a:defRPr>
            </a:lvl1pPr>
          </a:lstStyle>
          <a:p>
            <a:r>
              <a:rPr lang="en-AU" smtClean="0"/>
              <a:t>Click to edit Master title style</a:t>
            </a:r>
            <a:endParaRPr lang="en-AU" dirty="0"/>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0" y="6229352"/>
            <a:ext cx="9147600" cy="628440"/>
          </a:xfrm>
          <a:prstGeom prst="rect">
            <a:avLst/>
          </a:prstGeom>
          <a:noFill/>
        </p:spPr>
      </p:pic>
      <p:pic>
        <p:nvPicPr>
          <p:cNvPr id="9" name="Picture 2" descr="C:\Documents and Settings\z3349205\Desktop\UNSWAUST_footer RGB.jpg"/>
          <p:cNvPicPr>
            <a:picLocks noChangeAspect="1" noChangeArrowheads="1"/>
          </p:cNvPicPr>
          <p:nvPr userDrawn="1"/>
        </p:nvPicPr>
        <p:blipFill>
          <a:blip r:embed="rId3" cstate="print"/>
          <a:srcRect/>
          <a:stretch>
            <a:fillRect/>
          </a:stretch>
        </p:blipFill>
        <p:spPr bwMode="auto">
          <a:xfrm>
            <a:off x="0" y="6229145"/>
            <a:ext cx="9147600" cy="628855"/>
          </a:xfrm>
          <a:prstGeom prst="rect">
            <a:avLst/>
          </a:prstGeom>
          <a:noFill/>
        </p:spPr>
      </p:pic>
      <p:pic>
        <p:nvPicPr>
          <p:cNvPr id="11" name="Picture 10" descr="SBI logo.pdf"/>
          <p:cNvPicPr>
            <a:picLocks noChangeAspect="1"/>
          </p:cNvPicPr>
          <p:nvPr userDrawn="1"/>
        </p:nvPicPr>
        <p:blipFill>
          <a:blip r:embed="rId4"/>
          <a:srcRect t="7539" b="7539"/>
          <a:stretch>
            <a:fillRect/>
          </a:stretch>
        </p:blipFill>
        <p:spPr>
          <a:xfrm>
            <a:off x="457200" y="6246564"/>
            <a:ext cx="580213" cy="61143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95325"/>
            <a:ext cx="4038600" cy="4309939"/>
          </a:xfrm>
          <a:prstGeom prst="rect">
            <a:avLst/>
          </a:prstGeom>
        </p:spPr>
        <p:txBody>
          <a:bodyPr/>
          <a:lstStyle>
            <a:lvl1pPr>
              <a:defRPr sz="1400">
                <a:latin typeface="+mn-lt"/>
                <a:cs typeface="Microsoft Sans Serif" pitchFamily="34" charset="0"/>
              </a:defRPr>
            </a:lvl1pPr>
            <a:lvl2pPr>
              <a:defRPr sz="1400">
                <a:latin typeface="+mn-lt"/>
                <a:cs typeface="Microsoft Sans Serif" pitchFamily="34" charset="0"/>
              </a:defRPr>
            </a:lvl2pPr>
            <a:lvl3pPr>
              <a:buFont typeface="Courier New" pitchFamily="49" charset="0"/>
              <a:buChar char="o"/>
              <a:defRPr sz="1400">
                <a:latin typeface="+mn-lt"/>
                <a:cs typeface="Microsoft Sans Serif" pitchFamily="34" charset="0"/>
              </a:defRPr>
            </a:lvl3pPr>
            <a:lvl4pPr>
              <a:buFont typeface="Wingdings" pitchFamily="2" charset="2"/>
              <a:buChar char="§"/>
              <a:defRPr sz="1400">
                <a:latin typeface="+mn-lt"/>
                <a:cs typeface="Microsoft Sans Serif" pitchFamily="34" charset="0"/>
              </a:defRPr>
            </a:lvl4pPr>
            <a:lvl5pPr>
              <a:defRPr sz="1400">
                <a:latin typeface="+mn-lt"/>
                <a:cs typeface="Microsoft Sans Serif" pitchFamily="34" charset="0"/>
              </a:defRPr>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4" name="Content Placeholder 3"/>
          <p:cNvSpPr>
            <a:spLocks noGrp="1"/>
          </p:cNvSpPr>
          <p:nvPr>
            <p:ph sz="half" idx="2"/>
          </p:nvPr>
        </p:nvSpPr>
        <p:spPr>
          <a:xfrm>
            <a:off x="4648200" y="1484784"/>
            <a:ext cx="4038600" cy="4320480"/>
          </a:xfrm>
          <a:prstGeom prst="rect">
            <a:avLst/>
          </a:prstGeom>
        </p:spPr>
        <p:txBody>
          <a:bodyPr/>
          <a:lstStyle>
            <a:lvl1pPr>
              <a:defRPr sz="1400">
                <a:latin typeface="+mn-lt"/>
                <a:cs typeface="Microsoft Sans Serif" pitchFamily="34" charset="0"/>
              </a:defRPr>
            </a:lvl1pPr>
            <a:lvl2pPr>
              <a:defRPr sz="1400">
                <a:latin typeface="+mn-lt"/>
                <a:cs typeface="Microsoft Sans Serif" pitchFamily="34" charset="0"/>
              </a:defRPr>
            </a:lvl2pPr>
            <a:lvl3pPr>
              <a:buFont typeface="Courier New" pitchFamily="49" charset="0"/>
              <a:buChar char="o"/>
              <a:defRPr sz="1400">
                <a:latin typeface="+mn-lt"/>
                <a:cs typeface="Microsoft Sans Serif" pitchFamily="34" charset="0"/>
              </a:defRPr>
            </a:lvl3pPr>
            <a:lvl4pPr>
              <a:buFont typeface="Wingdings" pitchFamily="2" charset="2"/>
              <a:buChar char="§"/>
              <a:defRPr sz="1400">
                <a:latin typeface="+mn-lt"/>
                <a:cs typeface="Microsoft Sans Serif" pitchFamily="34" charset="0"/>
              </a:defRPr>
            </a:lvl4pPr>
            <a:lvl5pPr>
              <a:defRPr sz="1400">
                <a:latin typeface="+mn-lt"/>
                <a:cs typeface="Microsoft Sans Serif" pitchFamily="34" charset="0"/>
              </a:defRPr>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9" name="Title 1"/>
          <p:cNvSpPr>
            <a:spLocks noGrp="1"/>
          </p:cNvSpPr>
          <p:nvPr>
            <p:ph type="title"/>
          </p:nvPr>
        </p:nvSpPr>
        <p:spPr>
          <a:xfrm>
            <a:off x="457200" y="476672"/>
            <a:ext cx="8229600" cy="792088"/>
          </a:xfrm>
          <a:prstGeom prst="rect">
            <a:avLst/>
          </a:prstGeom>
        </p:spPr>
        <p:txBody>
          <a:bodyPr/>
          <a:lstStyle>
            <a:lvl1pPr algn="l">
              <a:defRPr sz="3000" baseline="0">
                <a:latin typeface="+mj-lt"/>
                <a:cs typeface="Microsoft Sans Serif" pitchFamily="34" charset="0"/>
              </a:defRPr>
            </a:lvl1pPr>
          </a:lstStyle>
          <a:p>
            <a:r>
              <a:rPr lang="en-AU" smtClean="0"/>
              <a:t>Click to edit Master title style</a:t>
            </a:r>
            <a:endParaRPr lang="en-AU"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0" y="6229352"/>
            <a:ext cx="9147600" cy="628440"/>
          </a:xfrm>
          <a:prstGeom prst="rect">
            <a:avLst/>
          </a:prstGeom>
          <a:noFill/>
        </p:spPr>
      </p:pic>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457200" y="1535113"/>
            <a:ext cx="4040188" cy="639762"/>
          </a:xfrm>
          <a:prstGeom prst="rect">
            <a:avLst/>
          </a:prstGeom>
        </p:spPr>
        <p:txBody>
          <a:bodyPr/>
          <a:lstStyle>
            <a:lvl1pPr>
              <a:buNone/>
              <a:defRPr sz="2000">
                <a:latin typeface="Arial" pitchFamily="34" charset="0"/>
                <a:cs typeface="Arial" pitchFamily="34" charset="0"/>
              </a:defRPr>
            </a:lvl1pPr>
          </a:lstStyle>
          <a:p>
            <a:pPr lvl="0"/>
            <a:r>
              <a:rPr lang="en-US" smtClean="0"/>
              <a:t>Click to edit Master text styles</a:t>
            </a:r>
          </a:p>
        </p:txBody>
      </p:sp>
      <p:sp>
        <p:nvSpPr>
          <p:cNvPr id="5" name="Content Placeholder 3"/>
          <p:cNvSpPr>
            <a:spLocks noGrp="1"/>
          </p:cNvSpPr>
          <p:nvPr>
            <p:ph sz="half" idx="2"/>
          </p:nvPr>
        </p:nvSpPr>
        <p:spPr>
          <a:xfrm>
            <a:off x="457200" y="2174875"/>
            <a:ext cx="4040188" cy="3630389"/>
          </a:xfrm>
          <a:prstGeom prst="rect">
            <a:avLst/>
          </a:prstGeom>
        </p:spPr>
        <p:txBody>
          <a:bodyPr/>
          <a:lstStyle>
            <a:lvl1pPr>
              <a:defRPr sz="1400">
                <a:latin typeface="+mn-lt"/>
                <a:cs typeface="Arial" pitchFamily="34" charset="0"/>
              </a:defRPr>
            </a:lvl1pPr>
            <a:lvl2pPr>
              <a:defRPr sz="1400">
                <a:latin typeface="+mn-lt"/>
              </a:defRPr>
            </a:lvl2pPr>
            <a:lvl3pPr>
              <a:buFont typeface="Courier New" pitchFamily="49" charset="0"/>
              <a:buChar char="o"/>
              <a:defRPr sz="1400">
                <a:latin typeface="+mn-lt"/>
              </a:defRPr>
            </a:lvl3pPr>
            <a:lvl4pPr>
              <a:buFont typeface="Wingdings" pitchFamily="2" charset="2"/>
              <a:buChar char="§"/>
              <a:defRPr sz="1400">
                <a:latin typeface="+mn-lt"/>
              </a:defRPr>
            </a:lvl4pPr>
            <a:lvl5pPr>
              <a:defRPr sz="14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6" name="Text Placeholder 4"/>
          <p:cNvSpPr>
            <a:spLocks noGrp="1"/>
          </p:cNvSpPr>
          <p:nvPr>
            <p:ph type="body" sz="quarter" idx="3"/>
          </p:nvPr>
        </p:nvSpPr>
        <p:spPr>
          <a:xfrm>
            <a:off x="4645025" y="1535113"/>
            <a:ext cx="4041775" cy="639762"/>
          </a:xfrm>
          <a:prstGeom prst="rect">
            <a:avLst/>
          </a:prstGeom>
        </p:spPr>
        <p:txBody>
          <a:bodyPr/>
          <a:lstStyle>
            <a:lvl1pPr>
              <a:buNone/>
              <a:defRPr sz="2000">
                <a:latin typeface="Arial" pitchFamily="34" charset="0"/>
                <a:cs typeface="Arial" pitchFamily="34" charset="0"/>
              </a:defRPr>
            </a:lvl1pPr>
          </a:lstStyle>
          <a:p>
            <a:pPr lvl="0"/>
            <a:r>
              <a:rPr lang="en-US" smtClean="0"/>
              <a:t>Click to edit Master text styles</a:t>
            </a:r>
          </a:p>
        </p:txBody>
      </p:sp>
      <p:sp>
        <p:nvSpPr>
          <p:cNvPr id="7" name="Content Placeholder 5"/>
          <p:cNvSpPr>
            <a:spLocks noGrp="1"/>
          </p:cNvSpPr>
          <p:nvPr>
            <p:ph sz="quarter" idx="4"/>
          </p:nvPr>
        </p:nvSpPr>
        <p:spPr>
          <a:xfrm>
            <a:off x="4645025" y="2174875"/>
            <a:ext cx="4041775" cy="3630389"/>
          </a:xfrm>
          <a:prstGeom prst="rect">
            <a:avLst/>
          </a:prstGeom>
        </p:spPr>
        <p:txBody>
          <a:bodyPr/>
          <a:lstStyle>
            <a:lvl1pPr>
              <a:defRPr sz="1400">
                <a:latin typeface="+mn-lt"/>
                <a:cs typeface="Arial" pitchFamily="34" charset="0"/>
              </a:defRPr>
            </a:lvl1pPr>
            <a:lvl2pPr>
              <a:defRPr sz="1400">
                <a:latin typeface="+mn-lt"/>
              </a:defRPr>
            </a:lvl2pPr>
            <a:lvl3pPr>
              <a:buFont typeface="Courier New" pitchFamily="49" charset="0"/>
              <a:buChar char="o"/>
              <a:defRPr sz="1400">
                <a:latin typeface="+mn-lt"/>
              </a:defRPr>
            </a:lvl3pPr>
            <a:lvl4pPr>
              <a:buFont typeface="Wingdings" pitchFamily="2" charset="2"/>
              <a:buChar char="§"/>
              <a:defRPr sz="1400">
                <a:latin typeface="+mn-lt"/>
              </a:defRPr>
            </a:lvl4pPr>
            <a:lvl5pPr>
              <a:defRPr sz="14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8" name="Title 1"/>
          <p:cNvSpPr>
            <a:spLocks noGrp="1"/>
          </p:cNvSpPr>
          <p:nvPr>
            <p:ph type="title"/>
          </p:nvPr>
        </p:nvSpPr>
        <p:spPr>
          <a:xfrm>
            <a:off x="457200" y="476672"/>
            <a:ext cx="8229600" cy="792088"/>
          </a:xfrm>
          <a:prstGeom prst="rect">
            <a:avLst/>
          </a:prstGeom>
        </p:spPr>
        <p:txBody>
          <a:bodyPr/>
          <a:lstStyle>
            <a:lvl1pPr algn="l">
              <a:defRPr sz="3000" baseline="0">
                <a:latin typeface="Sommet" pitchFamily="50" charset="0"/>
              </a:defRPr>
            </a:lvl1pPr>
          </a:lstStyle>
          <a:p>
            <a:r>
              <a:rPr lang="en-US" smtClean="0"/>
              <a:t>Click to edit Master title style</a:t>
            </a:r>
            <a:endParaRPr lang="en-AU" dirty="0"/>
          </a:p>
        </p:txBody>
      </p:sp>
      <p:pic>
        <p:nvPicPr>
          <p:cNvPr id="10" name="Picture 2" descr="C:\Documents and Settings\z3349205\Desktop\UNSWAUST_footer RGB.jpg"/>
          <p:cNvPicPr>
            <a:picLocks noChangeAspect="1" noChangeArrowheads="1"/>
          </p:cNvPicPr>
          <p:nvPr userDrawn="1"/>
        </p:nvPicPr>
        <p:blipFill>
          <a:blip r:embed="rId2" cstate="print"/>
          <a:srcRect/>
          <a:stretch>
            <a:fillRect/>
          </a:stretch>
        </p:blipFill>
        <p:spPr bwMode="auto">
          <a:xfrm>
            <a:off x="0" y="6229145"/>
            <a:ext cx="9147600" cy="628855"/>
          </a:xfrm>
          <a:prstGeom prst="rect">
            <a:avLst/>
          </a:prstGeom>
          <a:noFill/>
        </p:spPr>
      </p:pic>
      <p:pic>
        <p:nvPicPr>
          <p:cNvPr id="9" name="Picture 8" descr="SBI logo.pdf"/>
          <p:cNvPicPr>
            <a:picLocks noChangeAspect="1"/>
          </p:cNvPicPr>
          <p:nvPr userDrawn="1"/>
        </p:nvPicPr>
        <p:blipFill>
          <a:blip r:embed="rId3"/>
          <a:srcRect t="7539" b="7539"/>
          <a:stretch>
            <a:fillRect/>
          </a:stretch>
        </p:blipFill>
        <p:spPr>
          <a:xfrm>
            <a:off x="457200" y="6246564"/>
            <a:ext cx="580213" cy="61143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628800"/>
            <a:ext cx="8424936" cy="4896544"/>
          </a:xfr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Title Placeholder 1"/>
          <p:cNvSpPr>
            <a:spLocks noGrp="1"/>
          </p:cNvSpPr>
          <p:nvPr>
            <p:ph type="title"/>
          </p:nvPr>
        </p:nvSpPr>
        <p:spPr bwMode="auto">
          <a:xfrm>
            <a:off x="539552" y="620688"/>
            <a:ext cx="8459787" cy="857250"/>
          </a:xfrm>
          <a:prstGeom prst="rect">
            <a:avLst/>
          </a:prstGeom>
          <a:noFill/>
          <a:ln w="9525">
            <a:noFill/>
            <a:miter lim="800000"/>
            <a:headEnd/>
            <a:tailEnd/>
          </a:ln>
        </p:spPr>
        <p:txBody>
          <a:bodyPr lIns="0" tIns="0" rIns="0" bIns="0" anchor="t"/>
          <a:lstStyle/>
          <a:p>
            <a:pPr lvl="0"/>
            <a:r>
              <a:rPr lang="en-AU" smtClean="0"/>
              <a:t>Click to edit Master title style</a:t>
            </a:r>
            <a:endParaRPr lang="en-US" dirty="0" smtClean="0"/>
          </a:p>
        </p:txBody>
      </p:sp>
      <p:sp>
        <p:nvSpPr>
          <p:cNvPr id="4" name="Date Placeholder 3"/>
          <p:cNvSpPr>
            <a:spLocks noGrp="1"/>
          </p:cNvSpPr>
          <p:nvPr>
            <p:ph type="dt" sz="half" idx="10"/>
          </p:nvPr>
        </p:nvSpPr>
        <p:spPr>
          <a:xfrm>
            <a:off x="8186738" y="6597650"/>
            <a:ext cx="957262" cy="260350"/>
          </a:xfrm>
        </p:spPr>
        <p:txBody>
          <a:bodyPr/>
          <a:lstStyle>
            <a:lvl1pPr>
              <a:defRPr/>
            </a:lvl1pPr>
          </a:lstStyle>
          <a:p>
            <a:pPr>
              <a:defRPr/>
            </a:pPr>
            <a:fld id="{B4619BBA-864D-E74D-9871-7EAEB74147E0}" type="datetimeFigureOut">
              <a:rPr lang="en-AU">
                <a:solidFill>
                  <a:srgbClr val="9CB084"/>
                </a:solidFill>
              </a:rPr>
              <a:pPr>
                <a:defRPr/>
              </a:pPr>
              <a:t>16/05/2016</a:t>
            </a:fld>
            <a:endParaRPr lang="en-AU" dirty="0">
              <a:solidFill>
                <a:srgbClr val="9CB084"/>
              </a:solidFill>
            </a:endParaRPr>
          </a:p>
        </p:txBody>
      </p:sp>
      <p:sp>
        <p:nvSpPr>
          <p:cNvPr id="5" name="Footer Placeholder 4"/>
          <p:cNvSpPr>
            <a:spLocks noGrp="1"/>
          </p:cNvSpPr>
          <p:nvPr>
            <p:ph type="ftr" sz="quarter" idx="11"/>
          </p:nvPr>
        </p:nvSpPr>
        <p:spPr>
          <a:xfrm>
            <a:off x="0" y="6597650"/>
            <a:ext cx="1325563" cy="260350"/>
          </a:xfrm>
        </p:spPr>
        <p:txBody>
          <a:bodyPr/>
          <a:lstStyle>
            <a:lvl1pPr>
              <a:defRPr/>
            </a:lvl1pPr>
          </a:lstStyle>
          <a:p>
            <a:pPr>
              <a:defRPr/>
            </a:pPr>
            <a:endParaRPr lang="en-AU">
              <a:solidFill>
                <a:srgbClr val="9CB084"/>
              </a:solidFill>
            </a:endParaRPr>
          </a:p>
        </p:txBody>
      </p:sp>
      <p:sp>
        <p:nvSpPr>
          <p:cNvPr id="6" name="Slide Number Placeholder 5"/>
          <p:cNvSpPr>
            <a:spLocks noGrp="1"/>
          </p:cNvSpPr>
          <p:nvPr>
            <p:ph type="sldNum" sz="quarter" idx="12"/>
          </p:nvPr>
        </p:nvSpPr>
        <p:spPr/>
        <p:txBody>
          <a:bodyPr/>
          <a:lstStyle>
            <a:lvl1pPr>
              <a:defRPr/>
            </a:lvl1pPr>
          </a:lstStyle>
          <a:p>
            <a:pPr>
              <a:defRPr/>
            </a:pPr>
            <a:fld id="{E0AF4D71-B71F-964C-9448-BFE4F9CBF07A}" type="slidenum">
              <a:rPr lang="en-AU"/>
              <a:pPr>
                <a:defRPr/>
              </a:pPr>
              <a:t>‹#›</a:t>
            </a:fld>
            <a:endParaRPr lang="en-AU"/>
          </a:p>
        </p:txBody>
      </p:sp>
    </p:spTree>
    <p:extLst>
      <p:ext uri="{BB962C8B-B14F-4D97-AF65-F5344CB8AC3E}">
        <p14:creationId xmlns:p14="http://schemas.microsoft.com/office/powerpoint/2010/main" val="831406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AU" smtClean="0"/>
              <a:t>Click to edit Master title style</a:t>
            </a:r>
            <a:endParaRPr lang="en-US"/>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AU" smtClean="0"/>
              <a:t>Click to edit Master text styles</a:t>
            </a:r>
          </a:p>
        </p:txBody>
      </p:sp>
      <p:sp>
        <p:nvSpPr>
          <p:cNvPr id="4" name="Date Placeholder 13"/>
          <p:cNvSpPr>
            <a:spLocks noGrp="1"/>
          </p:cNvSpPr>
          <p:nvPr>
            <p:ph type="dt" sz="half" idx="10"/>
          </p:nvPr>
        </p:nvSpPr>
        <p:spPr/>
        <p:txBody>
          <a:bodyPr/>
          <a:lstStyle>
            <a:lvl1pPr>
              <a:defRPr/>
            </a:lvl1pPr>
          </a:lstStyle>
          <a:p>
            <a:pPr>
              <a:defRPr/>
            </a:pPr>
            <a:fld id="{6C92F25C-28D7-7F49-8029-E85E3E0398BB}" type="datetimeFigureOut">
              <a:rPr lang="en-AU">
                <a:solidFill>
                  <a:srgbClr val="9CB084"/>
                </a:solidFill>
              </a:rPr>
              <a:pPr>
                <a:defRPr/>
              </a:pPr>
              <a:t>16/05/2016</a:t>
            </a:fld>
            <a:endParaRPr lang="en-AU">
              <a:solidFill>
                <a:srgbClr val="9CB084"/>
              </a:solidFill>
            </a:endParaRPr>
          </a:p>
        </p:txBody>
      </p:sp>
      <p:sp>
        <p:nvSpPr>
          <p:cNvPr id="5" name="Footer Placeholder 2"/>
          <p:cNvSpPr>
            <a:spLocks noGrp="1"/>
          </p:cNvSpPr>
          <p:nvPr>
            <p:ph type="ftr" sz="quarter" idx="11"/>
          </p:nvPr>
        </p:nvSpPr>
        <p:spPr/>
        <p:txBody>
          <a:bodyPr/>
          <a:lstStyle>
            <a:lvl1pPr>
              <a:defRPr/>
            </a:lvl1pPr>
          </a:lstStyle>
          <a:p>
            <a:pPr>
              <a:defRPr/>
            </a:pPr>
            <a:endParaRPr lang="en-AU">
              <a:solidFill>
                <a:srgbClr val="9CB084"/>
              </a:solidFill>
            </a:endParaRPr>
          </a:p>
        </p:txBody>
      </p:sp>
      <p:sp>
        <p:nvSpPr>
          <p:cNvPr id="6" name="Slide Number Placeholder 22"/>
          <p:cNvSpPr>
            <a:spLocks noGrp="1"/>
          </p:cNvSpPr>
          <p:nvPr>
            <p:ph type="sldNum" sz="quarter" idx="12"/>
          </p:nvPr>
        </p:nvSpPr>
        <p:spPr/>
        <p:txBody>
          <a:bodyPr/>
          <a:lstStyle>
            <a:lvl1pPr>
              <a:defRPr/>
            </a:lvl1pPr>
          </a:lstStyle>
          <a:p>
            <a:pPr>
              <a:defRPr/>
            </a:pPr>
            <a:fld id="{F6B13716-66D2-364A-AAC3-CC9469188BE8}" type="slidenum">
              <a:rPr lang="en-AU"/>
              <a:pPr>
                <a:defRPr/>
              </a:pPr>
              <a:t>‹#›</a:t>
            </a:fld>
            <a:endParaRPr lang="en-AU"/>
          </a:p>
        </p:txBody>
      </p:sp>
    </p:spTree>
    <p:extLst>
      <p:ext uri="{BB962C8B-B14F-4D97-AF65-F5344CB8AC3E}">
        <p14:creationId xmlns:p14="http://schemas.microsoft.com/office/powerpoint/2010/main" val="21637206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414A0012-CBD7-1F41-BF14-3948F434CC14}" type="datetimeFigureOut">
              <a:rPr lang="en-AU">
                <a:solidFill>
                  <a:srgbClr val="9CB084"/>
                </a:solidFill>
              </a:rPr>
              <a:pPr>
                <a:defRPr/>
              </a:pPr>
              <a:t>16/05/2016</a:t>
            </a:fld>
            <a:endParaRPr lang="en-AU">
              <a:solidFill>
                <a:srgbClr val="9CB084"/>
              </a:solidFill>
            </a:endParaRPr>
          </a:p>
        </p:txBody>
      </p:sp>
      <p:sp>
        <p:nvSpPr>
          <p:cNvPr id="6" name="Footer Placeholder 2"/>
          <p:cNvSpPr>
            <a:spLocks noGrp="1"/>
          </p:cNvSpPr>
          <p:nvPr>
            <p:ph type="ftr" sz="quarter" idx="11"/>
          </p:nvPr>
        </p:nvSpPr>
        <p:spPr/>
        <p:txBody>
          <a:bodyPr/>
          <a:lstStyle>
            <a:lvl1pPr>
              <a:defRPr/>
            </a:lvl1pPr>
          </a:lstStyle>
          <a:p>
            <a:pPr>
              <a:defRPr/>
            </a:pPr>
            <a:endParaRPr lang="en-AU">
              <a:solidFill>
                <a:srgbClr val="9CB084"/>
              </a:solidFill>
            </a:endParaRPr>
          </a:p>
        </p:txBody>
      </p:sp>
      <p:sp>
        <p:nvSpPr>
          <p:cNvPr id="7" name="Slide Number Placeholder 22"/>
          <p:cNvSpPr>
            <a:spLocks noGrp="1"/>
          </p:cNvSpPr>
          <p:nvPr>
            <p:ph type="sldNum" sz="quarter" idx="12"/>
          </p:nvPr>
        </p:nvSpPr>
        <p:spPr/>
        <p:txBody>
          <a:bodyPr/>
          <a:lstStyle>
            <a:lvl1pPr>
              <a:defRPr/>
            </a:lvl1pPr>
          </a:lstStyle>
          <a:p>
            <a:pPr>
              <a:defRPr/>
            </a:pPr>
            <a:fld id="{DDEC817B-5C97-D04E-AAEA-4423DC6CD1BF}" type="slidenum">
              <a:rPr lang="en-AU"/>
              <a:pPr>
                <a:defRPr/>
              </a:pPr>
              <a:t>‹#›</a:t>
            </a:fld>
            <a:endParaRPr lang="en-AU"/>
          </a:p>
        </p:txBody>
      </p:sp>
    </p:spTree>
    <p:extLst>
      <p:ext uri="{BB962C8B-B14F-4D97-AF65-F5344CB8AC3E}">
        <p14:creationId xmlns:p14="http://schemas.microsoft.com/office/powerpoint/2010/main" val="111196081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lstStyle>
            <a:lvl1pPr>
              <a:defRPr sz="4000" b="0" i="0" cap="none" baseline="0"/>
            </a:lvl1pPr>
          </a:lstStyle>
          <a:p>
            <a:r>
              <a:rPr lang="en-AU" smtClean="0"/>
              <a:t>Click to edit Master title style</a:t>
            </a:r>
            <a:endParaRPr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AU"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AU"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25"/>
          <p:cNvSpPr>
            <a:spLocks noGrp="1"/>
          </p:cNvSpPr>
          <p:nvPr>
            <p:ph type="dt" sz="half" idx="10"/>
          </p:nvPr>
        </p:nvSpPr>
        <p:spPr/>
        <p:txBody>
          <a:bodyPr rtlCol="0"/>
          <a:lstStyle>
            <a:lvl1pPr>
              <a:defRPr/>
            </a:lvl1pPr>
          </a:lstStyle>
          <a:p>
            <a:pPr>
              <a:defRPr/>
            </a:pPr>
            <a:fld id="{5DDC7748-1E01-7B47-9AB1-51A8A6AE4C77}" type="datetimeFigureOut">
              <a:rPr lang="en-AU">
                <a:solidFill>
                  <a:srgbClr val="9CB084"/>
                </a:solidFill>
              </a:rPr>
              <a:pPr>
                <a:defRPr/>
              </a:pPr>
              <a:t>16/05/2016</a:t>
            </a:fld>
            <a:endParaRPr lang="en-AU">
              <a:solidFill>
                <a:srgbClr val="9CB084"/>
              </a:solidFill>
            </a:endParaRPr>
          </a:p>
        </p:txBody>
      </p:sp>
      <p:sp>
        <p:nvSpPr>
          <p:cNvPr id="8" name="Slide Number Placeholder 26"/>
          <p:cNvSpPr>
            <a:spLocks noGrp="1"/>
          </p:cNvSpPr>
          <p:nvPr>
            <p:ph type="sldNum" sz="quarter" idx="11"/>
          </p:nvPr>
        </p:nvSpPr>
        <p:spPr/>
        <p:txBody>
          <a:bodyPr rtlCol="0"/>
          <a:lstStyle>
            <a:lvl1pPr>
              <a:defRPr/>
            </a:lvl1pPr>
          </a:lstStyle>
          <a:p>
            <a:pPr>
              <a:defRPr/>
            </a:pPr>
            <a:fld id="{BE6C149E-2484-8346-AA77-B876F366C48D}" type="slidenum">
              <a:rPr lang="en-AU"/>
              <a:pPr>
                <a:defRPr/>
              </a:pPr>
              <a:t>‹#›</a:t>
            </a:fld>
            <a:endParaRPr lang="en-AU"/>
          </a:p>
        </p:txBody>
      </p:sp>
      <p:sp>
        <p:nvSpPr>
          <p:cNvPr id="9" name="Footer Placeholder 27"/>
          <p:cNvSpPr>
            <a:spLocks noGrp="1"/>
          </p:cNvSpPr>
          <p:nvPr>
            <p:ph type="ftr" sz="quarter" idx="12"/>
          </p:nvPr>
        </p:nvSpPr>
        <p:spPr/>
        <p:txBody>
          <a:bodyPr rtlCol="0"/>
          <a:lstStyle>
            <a:lvl1pPr>
              <a:defRPr/>
            </a:lvl1pPr>
          </a:lstStyle>
          <a:p>
            <a:pPr>
              <a:defRPr/>
            </a:pPr>
            <a:endParaRPr lang="en-AU">
              <a:solidFill>
                <a:srgbClr val="9CB084"/>
              </a:solidFill>
            </a:endParaRPr>
          </a:p>
        </p:txBody>
      </p:sp>
    </p:spTree>
    <p:extLst>
      <p:ext uri="{BB962C8B-B14F-4D97-AF65-F5344CB8AC3E}">
        <p14:creationId xmlns:p14="http://schemas.microsoft.com/office/powerpoint/2010/main" val="29728388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lstStyle>
            <a:lvl1pPr>
              <a:defRPr sz="4000">
                <a:solidFill>
                  <a:schemeClr val="tx2"/>
                </a:solidFill>
              </a:defRPr>
            </a:lvl1pPr>
          </a:lstStyle>
          <a:p>
            <a:r>
              <a:rPr lang="en-AU" smtClean="0"/>
              <a:t>Click to edit Master title style</a:t>
            </a:r>
            <a:endParaRPr lang="en-US"/>
          </a:p>
        </p:txBody>
      </p:sp>
      <p:sp>
        <p:nvSpPr>
          <p:cNvPr id="3" name="Date Placeholder 2"/>
          <p:cNvSpPr>
            <a:spLocks noGrp="1"/>
          </p:cNvSpPr>
          <p:nvPr>
            <p:ph type="dt" sz="half" idx="10"/>
          </p:nvPr>
        </p:nvSpPr>
        <p:spPr>
          <a:xfrm>
            <a:off x="6583363" y="612775"/>
            <a:ext cx="957262" cy="457200"/>
          </a:xfrm>
        </p:spPr>
        <p:txBody>
          <a:bodyPr/>
          <a:lstStyle>
            <a:lvl1pPr>
              <a:defRPr/>
            </a:lvl1pPr>
          </a:lstStyle>
          <a:p>
            <a:pPr>
              <a:defRPr/>
            </a:pPr>
            <a:fld id="{6744F7E4-FD9E-2F46-9F65-9B55AF802E6F}" type="datetimeFigureOut">
              <a:rPr lang="en-AU">
                <a:solidFill>
                  <a:srgbClr val="9CB084"/>
                </a:solidFill>
              </a:rPr>
              <a:pPr>
                <a:defRPr/>
              </a:pPr>
              <a:t>16/05/2016</a:t>
            </a:fld>
            <a:endParaRPr lang="en-AU">
              <a:solidFill>
                <a:srgbClr val="9CB084"/>
              </a:solidFill>
            </a:endParaRPr>
          </a:p>
        </p:txBody>
      </p:sp>
      <p:sp>
        <p:nvSpPr>
          <p:cNvPr id="4" name="Footer Placeholder 3"/>
          <p:cNvSpPr>
            <a:spLocks noGrp="1"/>
          </p:cNvSpPr>
          <p:nvPr>
            <p:ph type="ftr" sz="quarter" idx="11"/>
          </p:nvPr>
        </p:nvSpPr>
        <p:spPr/>
        <p:txBody>
          <a:bodyPr/>
          <a:lstStyle>
            <a:lvl1pPr>
              <a:defRPr/>
            </a:lvl1pPr>
          </a:lstStyle>
          <a:p>
            <a:pPr>
              <a:defRPr/>
            </a:pPr>
            <a:endParaRPr lang="en-AU">
              <a:solidFill>
                <a:srgbClr val="9CB084"/>
              </a:solidFill>
            </a:endParaRPr>
          </a:p>
        </p:txBody>
      </p:sp>
      <p:sp>
        <p:nvSpPr>
          <p:cNvPr id="5" name="Slide Number Placeholder 4"/>
          <p:cNvSpPr>
            <a:spLocks noGrp="1"/>
          </p:cNvSpPr>
          <p:nvPr>
            <p:ph type="sldNum" sz="quarter" idx="12"/>
          </p:nvPr>
        </p:nvSpPr>
        <p:spPr/>
        <p:txBody>
          <a:bodyPr/>
          <a:lstStyle>
            <a:lvl1pPr>
              <a:defRPr/>
            </a:lvl1pPr>
          </a:lstStyle>
          <a:p>
            <a:pPr>
              <a:defRPr/>
            </a:pPr>
            <a:fld id="{B17A1F10-194F-5040-89E4-E0AE27A16905}" type="slidenum">
              <a:rPr lang="en-AU"/>
              <a:pPr>
                <a:defRPr/>
              </a:pPr>
              <a:t>‹#›</a:t>
            </a:fld>
            <a:endParaRPr lang="en-AU"/>
          </a:p>
        </p:txBody>
      </p:sp>
    </p:spTree>
    <p:extLst>
      <p:ext uri="{BB962C8B-B14F-4D97-AF65-F5344CB8AC3E}">
        <p14:creationId xmlns:p14="http://schemas.microsoft.com/office/powerpoint/2010/main" val="143832784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8FC9C4DE-1C03-2548-B760-FF3553EAF576}" type="datetimeFigureOut">
              <a:rPr lang="en-AU">
                <a:solidFill>
                  <a:srgbClr val="9CB084"/>
                </a:solidFill>
              </a:rPr>
              <a:pPr>
                <a:defRPr/>
              </a:pPr>
              <a:t>16/05/2016</a:t>
            </a:fld>
            <a:endParaRPr lang="en-AU">
              <a:solidFill>
                <a:srgbClr val="9CB084"/>
              </a:solidFill>
            </a:endParaRPr>
          </a:p>
        </p:txBody>
      </p:sp>
      <p:sp>
        <p:nvSpPr>
          <p:cNvPr id="3" name="Footer Placeholder 2"/>
          <p:cNvSpPr>
            <a:spLocks noGrp="1"/>
          </p:cNvSpPr>
          <p:nvPr>
            <p:ph type="ftr" sz="quarter" idx="11"/>
          </p:nvPr>
        </p:nvSpPr>
        <p:spPr/>
        <p:txBody>
          <a:bodyPr/>
          <a:lstStyle>
            <a:lvl1pPr>
              <a:defRPr/>
            </a:lvl1pPr>
          </a:lstStyle>
          <a:p>
            <a:pPr>
              <a:defRPr/>
            </a:pPr>
            <a:endParaRPr lang="en-AU">
              <a:solidFill>
                <a:srgbClr val="9CB084"/>
              </a:solidFill>
            </a:endParaRPr>
          </a:p>
        </p:txBody>
      </p:sp>
      <p:sp>
        <p:nvSpPr>
          <p:cNvPr id="4" name="Slide Number Placeholder 22"/>
          <p:cNvSpPr>
            <a:spLocks noGrp="1"/>
          </p:cNvSpPr>
          <p:nvPr>
            <p:ph type="sldNum" sz="quarter" idx="12"/>
          </p:nvPr>
        </p:nvSpPr>
        <p:spPr/>
        <p:txBody>
          <a:bodyPr/>
          <a:lstStyle>
            <a:lvl1pPr>
              <a:defRPr/>
            </a:lvl1pPr>
          </a:lstStyle>
          <a:p>
            <a:pPr>
              <a:defRPr/>
            </a:pPr>
            <a:fld id="{A74E73AE-3109-8D4C-90B7-53EE99DA9488}" type="slidenum">
              <a:rPr lang="en-AU"/>
              <a:pPr>
                <a:defRPr/>
              </a:pPr>
              <a:t>‹#›</a:t>
            </a:fld>
            <a:endParaRPr lang="en-AU"/>
          </a:p>
        </p:txBody>
      </p:sp>
    </p:spTree>
    <p:extLst>
      <p:ext uri="{BB962C8B-B14F-4D97-AF65-F5344CB8AC3E}">
        <p14:creationId xmlns:p14="http://schemas.microsoft.com/office/powerpoint/2010/main" val="308249780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AU" smtClean="0"/>
              <a:t>Click to edit Master title style</a:t>
            </a:r>
            <a:endParaRPr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AU"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04B25BD4-055C-E848-B3E9-2D4E8A6C0FA8}" type="datetimeFigureOut">
              <a:rPr lang="en-AU">
                <a:solidFill>
                  <a:srgbClr val="9CB084"/>
                </a:solidFill>
              </a:rPr>
              <a:pPr>
                <a:defRPr/>
              </a:pPr>
              <a:t>16/05/2016</a:t>
            </a:fld>
            <a:endParaRPr lang="en-AU">
              <a:solidFill>
                <a:srgbClr val="9CB084"/>
              </a:solidFill>
            </a:endParaRPr>
          </a:p>
        </p:txBody>
      </p:sp>
      <p:sp>
        <p:nvSpPr>
          <p:cNvPr id="6" name="Footer Placeholder 2"/>
          <p:cNvSpPr>
            <a:spLocks noGrp="1"/>
          </p:cNvSpPr>
          <p:nvPr>
            <p:ph type="ftr" sz="quarter" idx="11"/>
          </p:nvPr>
        </p:nvSpPr>
        <p:spPr/>
        <p:txBody>
          <a:bodyPr/>
          <a:lstStyle>
            <a:lvl1pPr>
              <a:defRPr/>
            </a:lvl1pPr>
          </a:lstStyle>
          <a:p>
            <a:pPr>
              <a:defRPr/>
            </a:pPr>
            <a:endParaRPr lang="en-AU">
              <a:solidFill>
                <a:srgbClr val="9CB084"/>
              </a:solidFill>
            </a:endParaRPr>
          </a:p>
        </p:txBody>
      </p:sp>
      <p:sp>
        <p:nvSpPr>
          <p:cNvPr id="7" name="Slide Number Placeholder 22"/>
          <p:cNvSpPr>
            <a:spLocks noGrp="1"/>
          </p:cNvSpPr>
          <p:nvPr>
            <p:ph type="sldNum" sz="quarter" idx="12"/>
          </p:nvPr>
        </p:nvSpPr>
        <p:spPr/>
        <p:txBody>
          <a:bodyPr/>
          <a:lstStyle>
            <a:lvl1pPr>
              <a:defRPr/>
            </a:lvl1pPr>
          </a:lstStyle>
          <a:p>
            <a:pPr>
              <a:defRPr/>
            </a:pPr>
            <a:fld id="{1C2A986F-2883-564E-8701-FB175062C6E5}" type="slidenum">
              <a:rPr lang="en-AU"/>
              <a:pPr>
                <a:defRPr/>
              </a:pPr>
              <a:t>‹#›</a:t>
            </a:fld>
            <a:endParaRPr lang="en-AU"/>
          </a:p>
        </p:txBody>
      </p:sp>
    </p:spTree>
    <p:extLst>
      <p:ext uri="{BB962C8B-B14F-4D97-AF65-F5344CB8AC3E}">
        <p14:creationId xmlns:p14="http://schemas.microsoft.com/office/powerpoint/2010/main" val="30391112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AU" noProof="0" smtClean="0"/>
              <a:t>Drag picture to placeholder or click icon to add</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AU" smtClean="0"/>
              <a:t>Click to edit Master text styles</a:t>
            </a:r>
          </a:p>
        </p:txBody>
      </p:sp>
      <p:sp>
        <p:nvSpPr>
          <p:cNvPr id="5" name="Date Placeholder 13"/>
          <p:cNvSpPr>
            <a:spLocks noGrp="1"/>
          </p:cNvSpPr>
          <p:nvPr>
            <p:ph type="dt" sz="half" idx="10"/>
          </p:nvPr>
        </p:nvSpPr>
        <p:spPr/>
        <p:txBody>
          <a:bodyPr/>
          <a:lstStyle>
            <a:lvl1pPr>
              <a:defRPr/>
            </a:lvl1pPr>
          </a:lstStyle>
          <a:p>
            <a:pPr>
              <a:defRPr/>
            </a:pPr>
            <a:fld id="{41823A72-D1DE-C24C-94EB-561AED38C062}" type="datetimeFigureOut">
              <a:rPr lang="en-AU">
                <a:solidFill>
                  <a:srgbClr val="9CB084"/>
                </a:solidFill>
              </a:rPr>
              <a:pPr>
                <a:defRPr/>
              </a:pPr>
              <a:t>16/05/2016</a:t>
            </a:fld>
            <a:endParaRPr lang="en-AU">
              <a:solidFill>
                <a:srgbClr val="9CB084"/>
              </a:solidFill>
            </a:endParaRPr>
          </a:p>
        </p:txBody>
      </p:sp>
      <p:sp>
        <p:nvSpPr>
          <p:cNvPr id="6" name="Footer Placeholder 2"/>
          <p:cNvSpPr>
            <a:spLocks noGrp="1"/>
          </p:cNvSpPr>
          <p:nvPr>
            <p:ph type="ftr" sz="quarter" idx="11"/>
          </p:nvPr>
        </p:nvSpPr>
        <p:spPr/>
        <p:txBody>
          <a:bodyPr/>
          <a:lstStyle>
            <a:lvl1pPr>
              <a:defRPr/>
            </a:lvl1pPr>
          </a:lstStyle>
          <a:p>
            <a:pPr>
              <a:defRPr/>
            </a:pPr>
            <a:endParaRPr lang="en-AU">
              <a:solidFill>
                <a:srgbClr val="9CB084"/>
              </a:solidFill>
            </a:endParaRPr>
          </a:p>
        </p:txBody>
      </p:sp>
      <p:sp>
        <p:nvSpPr>
          <p:cNvPr id="7" name="Slide Number Placeholder 22"/>
          <p:cNvSpPr>
            <a:spLocks noGrp="1"/>
          </p:cNvSpPr>
          <p:nvPr>
            <p:ph type="sldNum" sz="quarter" idx="12"/>
          </p:nvPr>
        </p:nvSpPr>
        <p:spPr/>
        <p:txBody>
          <a:bodyPr/>
          <a:lstStyle>
            <a:lvl1pPr>
              <a:defRPr/>
            </a:lvl1pPr>
          </a:lstStyle>
          <a:p>
            <a:pPr>
              <a:defRPr/>
            </a:pPr>
            <a:fld id="{67D8899C-034A-C14B-B721-ACE07ABFF8C1}" type="slidenum">
              <a:rPr lang="en-AU"/>
              <a:pPr>
                <a:defRPr/>
              </a:pPr>
              <a:t>‹#›</a:t>
            </a:fld>
            <a:endParaRPr lang="en-AU"/>
          </a:p>
        </p:txBody>
      </p:sp>
    </p:spTree>
    <p:extLst>
      <p:ext uri="{BB962C8B-B14F-4D97-AF65-F5344CB8AC3E}">
        <p14:creationId xmlns:p14="http://schemas.microsoft.com/office/powerpoint/2010/main" val="38779638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30" name="Rectangle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31" name="Rectangle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32" name="Rectangle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latin typeface="Georgia"/>
            </a:endParaRPr>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latin typeface="Georgia"/>
            </a:endParaRPr>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latin typeface="Georgia"/>
            </a:endParaRPr>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latin typeface="Georgia"/>
            </a:endParaRPr>
          </a:p>
        </p:txBody>
      </p:sp>
      <p:sp>
        <p:nvSpPr>
          <p:cNvPr id="4111" name="Title Placeholder 21"/>
          <p:cNvSpPr>
            <a:spLocks noGrp="1"/>
          </p:cNvSpPr>
          <p:nvPr>
            <p:ph type="title"/>
          </p:nvPr>
        </p:nvSpPr>
        <p:spPr bwMode="auto">
          <a:xfrm>
            <a:off x="457200" y="1143000"/>
            <a:ext cx="8229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smtClean="0"/>
              <a:t>Click to edit Master title style</a:t>
            </a:r>
            <a:endParaRPr lang="en-US"/>
          </a:p>
        </p:txBody>
      </p:sp>
      <p:sp>
        <p:nvSpPr>
          <p:cNvPr id="4112" name="Text Placeholder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14" name="Date Placeholder 13"/>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defRPr>
            </a:lvl1pPr>
          </a:lstStyle>
          <a:p>
            <a:pPr>
              <a:defRPr/>
            </a:pPr>
            <a:fld id="{778A461F-0CC3-3C46-89A7-AB1A7A0544CE}" type="datetimeFigureOut">
              <a:rPr lang="en-AU">
                <a:solidFill>
                  <a:srgbClr val="9CB084"/>
                </a:solidFill>
                <a:ea typeface="ＭＳ Ｐゴシック" charset="0"/>
                <a:cs typeface="ＭＳ Ｐゴシック" charset="0"/>
              </a:rPr>
              <a:pPr>
                <a:defRPr/>
              </a:pPr>
              <a:t>16/05/2016</a:t>
            </a:fld>
            <a:endParaRPr lang="en-AU">
              <a:solidFill>
                <a:srgbClr val="9CB084"/>
              </a:solidFill>
              <a:ea typeface="ＭＳ Ｐゴシック" charset="0"/>
              <a:cs typeface="ＭＳ Ｐゴシック" charset="0"/>
            </a:endParaRPr>
          </a:p>
        </p:txBody>
      </p:sp>
      <p:sp>
        <p:nvSpPr>
          <p:cNvPr id="3" name="Footer Placeholder 2"/>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defRPr>
            </a:lvl1pPr>
          </a:lstStyle>
          <a:p>
            <a:pPr>
              <a:defRPr/>
            </a:pPr>
            <a:endParaRPr lang="en-AU">
              <a:solidFill>
                <a:srgbClr val="9CB084"/>
              </a:solidFill>
              <a:ea typeface="ＭＳ Ｐゴシック" charset="0"/>
              <a:cs typeface="ＭＳ Ｐゴシック" charset="0"/>
            </a:endParaRPr>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defRPr>
            </a:lvl1pPr>
          </a:lstStyle>
          <a:p>
            <a:pPr>
              <a:defRPr/>
            </a:pPr>
            <a:fld id="{FB28AE94-1388-BB44-8675-BAAF7B034E22}" type="slidenum">
              <a:rPr lang="en-AU">
                <a:ea typeface="ＭＳ Ｐゴシック" charset="0"/>
                <a:cs typeface="ＭＳ Ｐゴシック" charset="0"/>
              </a:rPr>
              <a:pPr>
                <a:defRPr/>
              </a:pPr>
              <a:t>‹#›</a:t>
            </a:fld>
            <a:endParaRPr lang="en-AU">
              <a:ea typeface="ＭＳ Ｐゴシック" charset="0"/>
              <a:cs typeface="ＭＳ Ｐゴシック" charset="0"/>
            </a:endParaRPr>
          </a:p>
        </p:txBody>
      </p:sp>
    </p:spTree>
    <p:extLst>
      <p:ext uri="{BB962C8B-B14F-4D97-AF65-F5344CB8AC3E}">
        <p14:creationId xmlns:p14="http://schemas.microsoft.com/office/powerpoint/2010/main" val="381809095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64" r:id="rId15"/>
  </p:sldLayoutIdLst>
  <p:hf sldNum="0" hdr="0" ftr="0" dt="0"/>
  <p:txStyles>
    <p:titleStyle>
      <a:lvl1pPr algn="l" rtl="0" eaLnBrk="1" fontAlgn="base" hangingPunct="1">
        <a:spcBef>
          <a:spcPct val="0"/>
        </a:spcBef>
        <a:spcAft>
          <a:spcPct val="0"/>
        </a:spcAft>
        <a:defRPr sz="4000" kern="1200">
          <a:solidFill>
            <a:schemeClr val="tx2"/>
          </a:solidFill>
          <a:latin typeface="+mj-lt"/>
          <a:ea typeface="ＭＳ Ｐゴシック" charset="0"/>
          <a:cs typeface="ＭＳ Ｐゴシック" charset="0"/>
        </a:defRPr>
      </a:lvl1pPr>
      <a:lvl2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2pPr>
      <a:lvl3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3pPr>
      <a:lvl4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4pPr>
      <a:lvl5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5pPr>
      <a:lvl6pPr marL="4572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6pPr>
      <a:lvl7pPr marL="9144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7pPr>
      <a:lvl8pPr marL="13716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8pPr>
      <a:lvl9pPr marL="18288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9pPr>
    </p:titleStyle>
    <p:bodyStyle>
      <a:lvl1pPr marL="365125" indent="-255588" algn="l" rtl="0" eaLnBrk="1" fontAlgn="base" hangingPunct="1">
        <a:spcBef>
          <a:spcPts val="300"/>
        </a:spcBef>
        <a:spcAft>
          <a:spcPct val="0"/>
        </a:spcAft>
        <a:buClr>
          <a:srgbClr val="6BB1C9"/>
        </a:buClr>
        <a:buFont typeface="Georgia" charset="0"/>
        <a:buChar char="•"/>
        <a:defRPr sz="2800" kern="1200">
          <a:solidFill>
            <a:schemeClr val="tx1"/>
          </a:solidFill>
          <a:latin typeface="+mn-lt"/>
          <a:ea typeface="ＭＳ Ｐゴシック" charset="0"/>
          <a:cs typeface="ＭＳ Ｐゴシック" charset="0"/>
        </a:defRPr>
      </a:lvl1pPr>
      <a:lvl2pPr marL="657225" indent="-246063" algn="l" rtl="0" eaLnBrk="1" fontAlgn="base" hangingPunct="1">
        <a:spcBef>
          <a:spcPts val="300"/>
        </a:spcBef>
        <a:spcAft>
          <a:spcPct val="0"/>
        </a:spcAft>
        <a:buClr>
          <a:schemeClr val="accent2"/>
        </a:buClr>
        <a:buFont typeface="Georgia" charset="0"/>
        <a:buChar char="▫"/>
        <a:defRPr sz="2600" kern="1200">
          <a:solidFill>
            <a:schemeClr val="accent2"/>
          </a:solidFill>
          <a:latin typeface="+mn-lt"/>
          <a:ea typeface="ＭＳ Ｐゴシック" charset="0"/>
          <a:cs typeface="+mn-cs"/>
        </a:defRPr>
      </a:lvl2pPr>
      <a:lvl3pPr marL="922338" indent="-219075" algn="l" rtl="0" eaLnBrk="1" fontAlgn="base" hangingPunct="1">
        <a:spcBef>
          <a:spcPts val="300"/>
        </a:spcBef>
        <a:spcAft>
          <a:spcPct val="0"/>
        </a:spcAft>
        <a:buClr>
          <a:schemeClr val="accent1"/>
        </a:buClr>
        <a:buFont typeface="Wingdings 2" charset="0"/>
        <a:buChar char=""/>
        <a:defRPr sz="2400" kern="1200">
          <a:solidFill>
            <a:schemeClr val="accent1"/>
          </a:solidFill>
          <a:latin typeface="+mn-lt"/>
          <a:ea typeface="ＭＳ Ｐゴシック" charset="0"/>
          <a:cs typeface="+mn-cs"/>
        </a:defRPr>
      </a:lvl3pPr>
      <a:lvl4pPr marL="1179513" indent="-200025" algn="l" rtl="0" eaLnBrk="1" fontAlgn="base" hangingPunct="1">
        <a:spcBef>
          <a:spcPts val="300"/>
        </a:spcBef>
        <a:spcAft>
          <a:spcPct val="0"/>
        </a:spcAft>
        <a:buClr>
          <a:schemeClr val="accent1"/>
        </a:buClr>
        <a:buFont typeface="Wingdings 2" charset="0"/>
        <a:buChar char=""/>
        <a:defRPr sz="2200" kern="1200">
          <a:solidFill>
            <a:schemeClr val="accent1"/>
          </a:solidFill>
          <a:latin typeface="+mn-lt"/>
          <a:ea typeface="ＭＳ Ｐゴシック" charset="0"/>
          <a:cs typeface="+mn-cs"/>
        </a:defRPr>
      </a:lvl4pPr>
      <a:lvl5pPr marL="1389063" indent="-182563" algn="l" rtl="0" eaLnBrk="1" fontAlgn="base" hangingPunct="1">
        <a:spcBef>
          <a:spcPts val="300"/>
        </a:spcBef>
        <a:spcAft>
          <a:spcPct val="0"/>
        </a:spcAft>
        <a:buClr>
          <a:srgbClr val="6BB1C9"/>
        </a:buClr>
        <a:buFont typeface="Georgia" charset="0"/>
        <a:buChar char="▫"/>
        <a:defRPr sz="2000" kern="1200">
          <a:solidFill>
            <a:srgbClr val="6BB1C9"/>
          </a:solidFill>
          <a:latin typeface="+mn-lt"/>
          <a:ea typeface="ＭＳ Ｐゴシック" charset="0"/>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1.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tiff"/><Relationship Id="rId5" Type="http://schemas.openxmlformats.org/officeDocument/2006/relationships/image" Target="../media/image29.png"/><Relationship Id="rId4" Type="http://schemas.openxmlformats.org/officeDocument/2006/relationships/oleObject" Targe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tiff"/><Relationship Id="rId5" Type="http://schemas.openxmlformats.org/officeDocument/2006/relationships/image" Target="../media/image32.png"/><Relationship Id="rId4" Type="http://schemas.openxmlformats.org/officeDocument/2006/relationships/oleObject" Targe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24931" y="1844824"/>
            <a:ext cx="5894139" cy="1080000"/>
          </a:xfrm>
        </p:spPr>
        <p:txBody>
          <a:bodyPr/>
          <a:lstStyle/>
          <a:p>
            <a:r>
              <a:rPr lang="en-US" dirty="0">
                <a:latin typeface="Calibri" charset="0"/>
                <a:cs typeface="Calibri" charset="0"/>
              </a:rPr>
              <a:t>Introduction to </a:t>
            </a:r>
            <a:r>
              <a:rPr lang="en-AU" dirty="0" smtClean="0">
                <a:latin typeface="Calibri" charset="0"/>
                <a:cs typeface="Calibri" charset="0"/>
              </a:rPr>
              <a:t>RNA-Seq</a:t>
            </a:r>
            <a:endParaRPr lang="en-AU" dirty="0"/>
          </a:p>
        </p:txBody>
      </p:sp>
      <p:sp>
        <p:nvSpPr>
          <p:cNvPr id="9" name="Footer Placeholder 2"/>
          <p:cNvSpPr txBox="1">
            <a:spLocks/>
          </p:cNvSpPr>
          <p:nvPr/>
        </p:nvSpPr>
        <p:spPr bwMode="auto">
          <a:xfrm>
            <a:off x="251520" y="6093296"/>
            <a:ext cx="5112567" cy="576064"/>
          </a:xfrm>
          <a:prstGeom prst="rect">
            <a:avLst/>
          </a:prstGeom>
          <a:noFill/>
          <a:ln w="9525">
            <a:noFill/>
            <a:miter lim="800000"/>
            <a:headEnd/>
            <a:tailEnd/>
          </a:ln>
        </p:spPr>
        <p:txBody>
          <a:bodyPr lIns="0" tIns="0" rIns="0" bIns="0"/>
          <a:lstStyle/>
          <a:p>
            <a:r>
              <a:rPr lang="en-US" sz="1600" dirty="0" smtClean="0">
                <a:latin typeface="Calibri" pitchFamily="34" charset="0"/>
              </a:rPr>
              <a:t>12-14 </a:t>
            </a:r>
            <a:r>
              <a:rPr lang="en-US" sz="1600" dirty="0" smtClean="0">
                <a:latin typeface="Calibri" pitchFamily="34" charset="0"/>
              </a:rPr>
              <a:t>July </a:t>
            </a:r>
            <a:r>
              <a:rPr lang="en-US" sz="1600" dirty="0" smtClean="0">
                <a:latin typeface="Calibri" pitchFamily="34" charset="0"/>
              </a:rPr>
              <a:t>2015</a:t>
            </a:r>
            <a:endParaRPr lang="en-US" sz="1600" dirty="0">
              <a:latin typeface="Calibri" pitchFamily="34" charset="0"/>
            </a:endParaRPr>
          </a:p>
        </p:txBody>
      </p:sp>
      <p:sp>
        <p:nvSpPr>
          <p:cNvPr id="7" name="Footer Placeholder 2"/>
          <p:cNvSpPr txBox="1">
            <a:spLocks/>
          </p:cNvSpPr>
          <p:nvPr/>
        </p:nvSpPr>
        <p:spPr bwMode="auto">
          <a:xfrm>
            <a:off x="251521" y="4016375"/>
            <a:ext cx="5832647" cy="420737"/>
          </a:xfrm>
          <a:prstGeom prst="rect">
            <a:avLst/>
          </a:prstGeom>
          <a:noFill/>
          <a:ln w="9525">
            <a:noFill/>
            <a:miter lim="800000"/>
            <a:headEnd/>
            <a:tailEnd/>
          </a:ln>
        </p:spPr>
        <p:txBody>
          <a:bodyPr lIns="0" tIns="0" rIns="0" bIns="0"/>
          <a:lstStyle/>
          <a:p>
            <a:r>
              <a:rPr lang="en-AU" sz="2000" b="1" dirty="0" smtClean="0">
                <a:latin typeface="Calibri" pitchFamily="34" charset="0"/>
              </a:rPr>
              <a:t>Presenter</a:t>
            </a:r>
            <a:r>
              <a:rPr lang="en-AU" sz="2000" dirty="0" smtClean="0">
                <a:latin typeface="Calibri" pitchFamily="34" charset="0"/>
              </a:rPr>
              <a:t>| Philippe </a:t>
            </a:r>
            <a:r>
              <a:rPr lang="en-AU" sz="2000" dirty="0" err="1" smtClean="0">
                <a:latin typeface="Calibri" pitchFamily="34" charset="0"/>
              </a:rPr>
              <a:t>Moncuquet</a:t>
            </a:r>
            <a:r>
              <a:rPr lang="en-AU" sz="2000" dirty="0" smtClean="0">
                <a:latin typeface="Calibri" pitchFamily="34" charset="0"/>
              </a:rPr>
              <a:t>, CSIRO</a:t>
            </a:r>
          </a:p>
          <a:p>
            <a:endParaRPr lang="en-US" sz="2000" dirty="0">
              <a:latin typeface="Calibri" pitchFamily="34" charset="0"/>
            </a:endParaRPr>
          </a:p>
        </p:txBody>
      </p:sp>
    </p:spTree>
    <p:extLst>
      <p:ext uri="{BB962C8B-B14F-4D97-AF65-F5344CB8AC3E}">
        <p14:creationId xmlns:p14="http://schemas.microsoft.com/office/powerpoint/2010/main" val="937177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9552" y="533400"/>
            <a:ext cx="8459787" cy="857250"/>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ＭＳ Ｐゴシック" charset="0"/>
                <a:cs typeface="ＭＳ Ｐゴシック" charset="0"/>
              </a:defRPr>
            </a:lvl1pPr>
            <a:lvl2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2pPr>
            <a:lvl3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3pPr>
            <a:lvl4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4pPr>
            <a:lvl5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5pPr>
            <a:lvl6pPr marL="4572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6pPr>
            <a:lvl7pPr marL="9144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7pPr>
            <a:lvl8pPr marL="13716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8pPr>
            <a:lvl9pPr marL="18288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9pPr>
          </a:lstStyle>
          <a:p>
            <a:r>
              <a:rPr lang="en-US" dirty="0" smtClean="0">
                <a:solidFill>
                  <a:srgbClr val="008000"/>
                </a:solidFill>
              </a:rPr>
              <a:t>Experimental design</a:t>
            </a:r>
            <a:endParaRPr lang="en-US" dirty="0">
              <a:solidFill>
                <a:srgbClr val="008000"/>
              </a:solidFill>
            </a:endParaRPr>
          </a:p>
        </p:txBody>
      </p:sp>
      <p:pic>
        <p:nvPicPr>
          <p:cNvPr id="3" name="Picture 2"/>
          <p:cNvPicPr>
            <a:picLocks noChangeAspect="1" noChangeArrowheads="1"/>
          </p:cNvPicPr>
          <p:nvPr/>
        </p:nvPicPr>
        <p:blipFill>
          <a:blip r:embed="rId2" cstate="print"/>
          <a:srcRect/>
          <a:stretch>
            <a:fillRect/>
          </a:stretch>
        </p:blipFill>
        <p:spPr bwMode="auto">
          <a:xfrm>
            <a:off x="539552" y="1988840"/>
            <a:ext cx="7668344" cy="1926360"/>
          </a:xfrm>
          <a:prstGeom prst="rect">
            <a:avLst/>
          </a:prstGeom>
          <a:noFill/>
          <a:ln w="9525">
            <a:noFill/>
            <a:miter lim="800000"/>
            <a:headEnd/>
            <a:tailEnd/>
          </a:ln>
        </p:spPr>
      </p:pic>
      <p:sp>
        <p:nvSpPr>
          <p:cNvPr id="4" name="Content Placeholder 4"/>
          <p:cNvSpPr txBox="1">
            <a:spLocks/>
          </p:cNvSpPr>
          <p:nvPr/>
        </p:nvSpPr>
        <p:spPr>
          <a:xfrm>
            <a:off x="179512" y="1268760"/>
            <a:ext cx="8461375" cy="720080"/>
          </a:xfrm>
          <a:prstGeom prst="rect">
            <a:avLst/>
          </a:prstGeom>
        </p:spPr>
        <p:txBody>
          <a:bodyPr>
            <a:normAutofit/>
          </a:bodyPr>
          <a:lstStyle/>
          <a:p>
            <a:r>
              <a:rPr lang="en-AU" sz="2000" dirty="0"/>
              <a:t>Any differences in expression between T1 and T2 are confounded with possible lane effects that may persist across flow cells</a:t>
            </a:r>
            <a:r>
              <a:rPr lang="en-AU" sz="2000" dirty="0" smtClean="0"/>
              <a:t>.</a:t>
            </a:r>
          </a:p>
        </p:txBody>
      </p:sp>
      <p:pic>
        <p:nvPicPr>
          <p:cNvPr id="5" name="Picture 4"/>
          <p:cNvPicPr>
            <a:picLocks noChangeAspect="1" noChangeArrowheads="1"/>
          </p:cNvPicPr>
          <p:nvPr/>
        </p:nvPicPr>
        <p:blipFill>
          <a:blip r:embed="rId3" cstate="print"/>
          <a:srcRect/>
          <a:stretch>
            <a:fillRect/>
          </a:stretch>
        </p:blipFill>
        <p:spPr bwMode="auto">
          <a:xfrm>
            <a:off x="498284" y="4725144"/>
            <a:ext cx="7704777" cy="2038673"/>
          </a:xfrm>
          <a:prstGeom prst="rect">
            <a:avLst/>
          </a:prstGeom>
          <a:noFill/>
          <a:ln w="9525">
            <a:noFill/>
            <a:miter lim="800000"/>
            <a:headEnd/>
            <a:tailEnd/>
          </a:ln>
        </p:spPr>
      </p:pic>
      <p:sp>
        <p:nvSpPr>
          <p:cNvPr id="6" name="Content Placeholder 4"/>
          <p:cNvSpPr txBox="1">
            <a:spLocks/>
          </p:cNvSpPr>
          <p:nvPr/>
        </p:nvSpPr>
        <p:spPr>
          <a:xfrm>
            <a:off x="179512" y="4005064"/>
            <a:ext cx="8461375" cy="1116471"/>
          </a:xfrm>
          <a:prstGeom prst="rect">
            <a:avLst/>
          </a:prstGeom>
        </p:spPr>
        <p:txBody>
          <a:bodyPr>
            <a:normAutofit/>
          </a:bodyPr>
          <a:lstStyle/>
          <a:p>
            <a:r>
              <a:rPr lang="en-AU" sz="2000" dirty="0" smtClean="0"/>
              <a:t>Here flow cells form balanced complete blocks but lane effect can still cause some variability.</a:t>
            </a:r>
          </a:p>
        </p:txBody>
      </p:sp>
    </p:spTree>
    <p:extLst>
      <p:ext uri="{BB962C8B-B14F-4D97-AF65-F5344CB8AC3E}">
        <p14:creationId xmlns:p14="http://schemas.microsoft.com/office/powerpoint/2010/main" val="1916871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331640" y="1916832"/>
            <a:ext cx="6560591" cy="4501726"/>
          </a:xfrm>
          <a:prstGeom prst="rect">
            <a:avLst/>
          </a:prstGeom>
          <a:noFill/>
          <a:ln w="9525">
            <a:noFill/>
            <a:miter lim="800000"/>
            <a:headEnd/>
            <a:tailEnd/>
          </a:ln>
        </p:spPr>
      </p:pic>
      <p:sp>
        <p:nvSpPr>
          <p:cNvPr id="3" name="Title 1"/>
          <p:cNvSpPr txBox="1">
            <a:spLocks/>
          </p:cNvSpPr>
          <p:nvPr/>
        </p:nvSpPr>
        <p:spPr>
          <a:xfrm>
            <a:off x="539552" y="533400"/>
            <a:ext cx="8459787" cy="857250"/>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ＭＳ Ｐゴシック" charset="0"/>
                <a:cs typeface="ＭＳ Ｐゴシック" charset="0"/>
              </a:defRPr>
            </a:lvl1pPr>
            <a:lvl2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2pPr>
            <a:lvl3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3pPr>
            <a:lvl4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4pPr>
            <a:lvl5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5pPr>
            <a:lvl6pPr marL="4572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6pPr>
            <a:lvl7pPr marL="9144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7pPr>
            <a:lvl8pPr marL="13716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8pPr>
            <a:lvl9pPr marL="18288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9pPr>
          </a:lstStyle>
          <a:p>
            <a:r>
              <a:rPr lang="en-US" dirty="0" smtClean="0">
                <a:solidFill>
                  <a:srgbClr val="008000"/>
                </a:solidFill>
              </a:rPr>
              <a:t>Experimental design</a:t>
            </a:r>
            <a:endParaRPr lang="en-US" dirty="0">
              <a:solidFill>
                <a:srgbClr val="008000"/>
              </a:solidFill>
            </a:endParaRPr>
          </a:p>
        </p:txBody>
      </p:sp>
      <p:sp>
        <p:nvSpPr>
          <p:cNvPr id="4" name="TextBox 3"/>
          <p:cNvSpPr txBox="1"/>
          <p:nvPr/>
        </p:nvSpPr>
        <p:spPr>
          <a:xfrm>
            <a:off x="432" y="1124744"/>
            <a:ext cx="2808312" cy="492443"/>
          </a:xfrm>
          <a:prstGeom prst="rect">
            <a:avLst/>
          </a:prstGeom>
          <a:noFill/>
        </p:spPr>
        <p:txBody>
          <a:bodyPr wrap="square" rtlCol="0">
            <a:spAutoFit/>
          </a:bodyPr>
          <a:lstStyle/>
          <a:p>
            <a:pPr lvl="0"/>
            <a:r>
              <a:rPr lang="en-AU" sz="2600" dirty="0" smtClean="0">
                <a:solidFill>
                  <a:srgbClr val="002060"/>
                </a:solidFill>
              </a:rPr>
              <a:t>Multiplexing</a:t>
            </a:r>
            <a:endParaRPr lang="en-AU" sz="2600" dirty="0"/>
          </a:p>
        </p:txBody>
      </p:sp>
    </p:spTree>
    <p:extLst>
      <p:ext uri="{BB962C8B-B14F-4D97-AF65-F5344CB8AC3E}">
        <p14:creationId xmlns:p14="http://schemas.microsoft.com/office/powerpoint/2010/main" val="2474974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600200"/>
            <a:ext cx="8229600" cy="4525963"/>
          </a:xfrm>
        </p:spPr>
        <p:txBody>
          <a:bodyPr/>
          <a:lstStyle/>
          <a:p>
            <a:r>
              <a:rPr lang="en-US" sz="2800" dirty="0" smtClean="0">
                <a:latin typeface="Arial"/>
                <a:cs typeface="Arial"/>
              </a:rPr>
              <a:t>Sufficient replicates important</a:t>
            </a:r>
          </a:p>
          <a:p>
            <a:r>
              <a:rPr lang="en-US" sz="2800" dirty="0" smtClean="0">
                <a:latin typeface="Arial"/>
                <a:cs typeface="Arial"/>
              </a:rPr>
              <a:t>How many depends on experiment being undertaken</a:t>
            </a:r>
            <a:endParaRPr lang="en-US" sz="2800" dirty="0" smtClean="0">
              <a:solidFill>
                <a:schemeClr val="accent2">
                  <a:lumMod val="75000"/>
                </a:schemeClr>
              </a:solidFill>
              <a:latin typeface="Arial"/>
              <a:cs typeface="Arial"/>
            </a:endParaRPr>
          </a:p>
          <a:p>
            <a:pPr lvl="1">
              <a:buSzPct val="50000"/>
              <a:buFont typeface="Wingdings" charset="2"/>
              <a:buChar char="Ø"/>
            </a:pPr>
            <a:r>
              <a:rPr lang="en-US" sz="2800" dirty="0" smtClean="0">
                <a:solidFill>
                  <a:schemeClr val="accent2">
                    <a:lumMod val="75000"/>
                  </a:schemeClr>
                </a:solidFill>
                <a:latin typeface="Arial"/>
                <a:cs typeface="Arial"/>
              </a:rPr>
              <a:t>Per-condition variance</a:t>
            </a:r>
          </a:p>
          <a:p>
            <a:pPr lvl="1">
              <a:buSzPct val="50000"/>
              <a:buFont typeface="Wingdings" charset="2"/>
              <a:buChar char="Ø"/>
            </a:pPr>
            <a:r>
              <a:rPr lang="en-US" sz="2800" dirty="0" smtClean="0">
                <a:solidFill>
                  <a:schemeClr val="accent2">
                    <a:lumMod val="75000"/>
                  </a:schemeClr>
                </a:solidFill>
                <a:latin typeface="Arial"/>
                <a:cs typeface="Arial"/>
              </a:rPr>
              <a:t>Degree of difference between conditions</a:t>
            </a:r>
            <a:endParaRPr lang="en-US" sz="2800" dirty="0" smtClean="0">
              <a:latin typeface="Arial"/>
              <a:cs typeface="Arial"/>
            </a:endParaRPr>
          </a:p>
          <a:p>
            <a:pPr>
              <a:spcBef>
                <a:spcPts val="1200"/>
              </a:spcBef>
            </a:pPr>
            <a:r>
              <a:rPr lang="en-US" sz="2800" dirty="0" smtClean="0">
                <a:latin typeface="Arial"/>
                <a:cs typeface="Arial"/>
              </a:rPr>
              <a:t>For DE gene expression: perhaps 20 M reads per sample and 3 – 10s replicates</a:t>
            </a:r>
          </a:p>
          <a:p>
            <a:pPr>
              <a:spcBef>
                <a:spcPts val="1200"/>
              </a:spcBef>
            </a:pPr>
            <a:r>
              <a:rPr lang="en-US" sz="2800" dirty="0" smtClean="0">
                <a:latin typeface="Arial"/>
                <a:cs typeface="Arial"/>
              </a:rPr>
              <a:t>For lowly expressed transcripts such as </a:t>
            </a:r>
            <a:r>
              <a:rPr lang="en-US" sz="2800" dirty="0" err="1" smtClean="0">
                <a:latin typeface="Arial"/>
                <a:cs typeface="Arial"/>
              </a:rPr>
              <a:t>ncRNA</a:t>
            </a:r>
            <a:r>
              <a:rPr lang="en-US" sz="2800" dirty="0" smtClean="0">
                <a:latin typeface="Arial"/>
                <a:cs typeface="Arial"/>
              </a:rPr>
              <a:t> greater read depth </a:t>
            </a:r>
            <a:endParaRPr lang="en-US" sz="2800" dirty="0">
              <a:latin typeface="Arial"/>
              <a:cs typeface="Arial"/>
            </a:endParaRPr>
          </a:p>
        </p:txBody>
      </p:sp>
      <p:sp>
        <p:nvSpPr>
          <p:cNvPr id="2" name="Title 1"/>
          <p:cNvSpPr>
            <a:spLocks noGrp="1"/>
          </p:cNvSpPr>
          <p:nvPr>
            <p:ph type="title"/>
          </p:nvPr>
        </p:nvSpPr>
        <p:spPr/>
        <p:txBody>
          <a:bodyPr/>
          <a:lstStyle/>
          <a:p>
            <a:r>
              <a:rPr lang="en-US" dirty="0" smtClean="0">
                <a:solidFill>
                  <a:srgbClr val="008000"/>
                </a:solidFill>
              </a:rPr>
              <a:t>Replicates </a:t>
            </a:r>
            <a:r>
              <a:rPr lang="en-US" dirty="0" err="1" smtClean="0">
                <a:solidFill>
                  <a:srgbClr val="008000"/>
                </a:solidFill>
              </a:rPr>
              <a:t>vs</a:t>
            </a:r>
            <a:r>
              <a:rPr lang="en-US" dirty="0" smtClean="0">
                <a:solidFill>
                  <a:srgbClr val="008000"/>
                </a:solidFill>
              </a:rPr>
              <a:t> Depth</a:t>
            </a:r>
            <a:endParaRPr lang="en-US" dirty="0">
              <a:solidFill>
                <a:srgbClr val="008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3" name="Group 9"/>
          <p:cNvGrpSpPr/>
          <p:nvPr/>
        </p:nvGrpSpPr>
        <p:grpSpPr>
          <a:xfrm>
            <a:off x="2819400" y="1631120"/>
            <a:ext cx="3657600" cy="4678200"/>
            <a:chOff x="2819400" y="1447800"/>
            <a:chExt cx="3657600" cy="4678200"/>
          </a:xfrm>
        </p:grpSpPr>
        <p:sp>
          <p:nvSpPr>
            <p:cNvPr id="5" name="Rounded Rectangle 4"/>
            <p:cNvSpPr/>
            <p:nvPr/>
          </p:nvSpPr>
          <p:spPr>
            <a:xfrm>
              <a:off x="2819400" y="14478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Experimental design</a:t>
              </a:r>
              <a:endParaRPr lang="en-US" dirty="0">
                <a:solidFill>
                  <a:schemeClr val="tx1"/>
                </a:solidFill>
                <a:latin typeface="Arial"/>
                <a:cs typeface="Arial"/>
              </a:endParaRPr>
            </a:p>
          </p:txBody>
        </p:sp>
        <p:sp>
          <p:nvSpPr>
            <p:cNvPr id="6" name="Rounded Rectangle 5"/>
            <p:cNvSpPr/>
            <p:nvPr/>
          </p:nvSpPr>
          <p:spPr>
            <a:xfrm>
              <a:off x="2819400" y="2419350"/>
              <a:ext cx="3657600" cy="792000"/>
            </a:xfrm>
            <a:prstGeom prst="roundRect">
              <a:avLst/>
            </a:prstGeom>
            <a:solidFill>
              <a:schemeClr val="bg2"/>
            </a:solid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Library preparation</a:t>
              </a:r>
              <a:endParaRPr lang="en-US" dirty="0">
                <a:solidFill>
                  <a:schemeClr val="tx1"/>
                </a:solidFill>
                <a:latin typeface="Arial"/>
                <a:cs typeface="Arial"/>
              </a:endParaRPr>
            </a:p>
          </p:txBody>
        </p:sp>
        <p:sp>
          <p:nvSpPr>
            <p:cNvPr id="7" name="Rounded Rectangle 6"/>
            <p:cNvSpPr/>
            <p:nvPr/>
          </p:nvSpPr>
          <p:spPr>
            <a:xfrm>
              <a:off x="2819400" y="33909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Sequencing</a:t>
              </a:r>
              <a:endParaRPr lang="en-US" dirty="0">
                <a:solidFill>
                  <a:schemeClr val="tx1"/>
                </a:solidFill>
                <a:latin typeface="Arial"/>
                <a:cs typeface="Arial"/>
              </a:endParaRPr>
            </a:p>
          </p:txBody>
        </p:sp>
        <p:sp>
          <p:nvSpPr>
            <p:cNvPr id="8" name="Rounded Rectangle 7"/>
            <p:cNvSpPr/>
            <p:nvPr/>
          </p:nvSpPr>
          <p:spPr>
            <a:xfrm>
              <a:off x="2819400" y="436245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latin typeface="Arial"/>
                  <a:cs typeface="Arial"/>
                </a:rPr>
                <a:t>Bioinformatic</a:t>
              </a:r>
              <a:r>
                <a:rPr lang="en-US" dirty="0" smtClean="0">
                  <a:solidFill>
                    <a:schemeClr val="tx1"/>
                  </a:solidFill>
                  <a:latin typeface="Arial"/>
                  <a:cs typeface="Arial"/>
                </a:rPr>
                <a:t> analysis</a:t>
              </a:r>
              <a:endParaRPr lang="en-US" dirty="0">
                <a:solidFill>
                  <a:schemeClr val="tx1"/>
                </a:solidFill>
                <a:latin typeface="Arial"/>
                <a:cs typeface="Arial"/>
              </a:endParaRPr>
            </a:p>
          </p:txBody>
        </p:sp>
        <p:sp>
          <p:nvSpPr>
            <p:cNvPr id="9" name="Rounded Rectangle 8"/>
            <p:cNvSpPr/>
            <p:nvPr/>
          </p:nvSpPr>
          <p:spPr>
            <a:xfrm>
              <a:off x="2819400" y="53340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Validation</a:t>
              </a:r>
              <a:endParaRPr lang="en-US" dirty="0">
                <a:solidFill>
                  <a:schemeClr val="tx1"/>
                </a:solidFill>
                <a:latin typeface="Arial"/>
                <a:cs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918296"/>
            <a:ext cx="4104456" cy="4968552"/>
          </a:xfrm>
        </p:spPr>
        <p:txBody>
          <a:bodyPr/>
          <a:lstStyle/>
          <a:p>
            <a:pPr marL="144000" indent="-144000">
              <a:spcAft>
                <a:spcPts val="400"/>
              </a:spcAft>
            </a:pPr>
            <a:r>
              <a:rPr lang="en-US" sz="2100" dirty="0" smtClean="0">
                <a:latin typeface="Arial"/>
                <a:cs typeface="Arial"/>
              </a:rPr>
              <a:t>Extraction of total RNA</a:t>
            </a:r>
          </a:p>
          <a:p>
            <a:pPr marL="144000" indent="-144000">
              <a:spcAft>
                <a:spcPts val="400"/>
              </a:spcAft>
            </a:pPr>
            <a:r>
              <a:rPr lang="en-US" sz="2100" dirty="0" smtClean="0">
                <a:latin typeface="Arial"/>
                <a:cs typeface="Arial"/>
              </a:rPr>
              <a:t>Tissue </a:t>
            </a:r>
            <a:r>
              <a:rPr lang="en-US" sz="2100" dirty="0">
                <a:latin typeface="Arial"/>
                <a:cs typeface="Arial"/>
              </a:rPr>
              <a:t>preparation – shearing, freezing </a:t>
            </a:r>
            <a:r>
              <a:rPr lang="en-US" sz="2100" dirty="0" smtClean="0">
                <a:latin typeface="Arial"/>
                <a:cs typeface="Arial"/>
              </a:rPr>
              <a:t>etc. </a:t>
            </a:r>
            <a:r>
              <a:rPr lang="en-US" sz="2100" dirty="0">
                <a:latin typeface="Arial"/>
                <a:cs typeface="Arial"/>
              </a:rPr>
              <a:t>may result in </a:t>
            </a:r>
            <a:r>
              <a:rPr lang="en-US" sz="2100" dirty="0" smtClean="0">
                <a:latin typeface="Arial"/>
                <a:cs typeface="Arial"/>
              </a:rPr>
              <a:t>degradation – need quality and quantity check</a:t>
            </a:r>
          </a:p>
          <a:p>
            <a:pPr marL="144000" indent="-144000">
              <a:spcAft>
                <a:spcPts val="400"/>
              </a:spcAft>
            </a:pPr>
            <a:r>
              <a:rPr lang="en-US" sz="2100" dirty="0" smtClean="0">
                <a:latin typeface="Arial"/>
                <a:cs typeface="Arial"/>
              </a:rPr>
              <a:t>Quality: </a:t>
            </a:r>
            <a:r>
              <a:rPr lang="en-US" sz="2100" dirty="0" err="1" smtClean="0">
                <a:latin typeface="Arial"/>
                <a:cs typeface="Arial"/>
              </a:rPr>
              <a:t>Bioanalyzer</a:t>
            </a:r>
            <a:r>
              <a:rPr lang="en-US" sz="2100" dirty="0" smtClean="0">
                <a:latin typeface="Arial"/>
                <a:cs typeface="Arial"/>
              </a:rPr>
              <a:t> 28S/18S ~ 2 (RIN </a:t>
            </a:r>
            <a:r>
              <a:rPr lang="en-US" sz="2100" u="sng" dirty="0" smtClean="0">
                <a:latin typeface="Arial"/>
                <a:cs typeface="Arial"/>
              </a:rPr>
              <a:t>&gt;</a:t>
            </a:r>
            <a:r>
              <a:rPr lang="en-US" sz="2100" dirty="0" smtClean="0">
                <a:latin typeface="Arial"/>
                <a:cs typeface="Arial"/>
              </a:rPr>
              <a:t> 7 recommended)</a:t>
            </a:r>
          </a:p>
          <a:p>
            <a:pPr marL="144000" indent="-144000">
              <a:spcAft>
                <a:spcPts val="400"/>
              </a:spcAft>
            </a:pPr>
            <a:r>
              <a:rPr lang="en-US" sz="2100" dirty="0" smtClean="0">
                <a:latin typeface="Arial"/>
                <a:cs typeface="Arial"/>
              </a:rPr>
              <a:t>Quantity: </a:t>
            </a:r>
            <a:r>
              <a:rPr lang="en-US" sz="2100" dirty="0" err="1" smtClean="0">
                <a:latin typeface="Arial"/>
                <a:cs typeface="Arial"/>
              </a:rPr>
              <a:t>NanoDrop</a:t>
            </a:r>
            <a:r>
              <a:rPr lang="en-US" sz="2100" dirty="0" smtClean="0">
                <a:latin typeface="Arial"/>
                <a:cs typeface="Arial"/>
              </a:rPr>
              <a:t> spectrophotometer -Concentration and Purity of RNA (100 – 250 </a:t>
            </a:r>
            <a:r>
              <a:rPr lang="en-US" sz="2100" dirty="0" err="1" smtClean="0">
                <a:latin typeface="Arial"/>
                <a:cs typeface="Arial"/>
              </a:rPr>
              <a:t>ng</a:t>
            </a:r>
            <a:r>
              <a:rPr lang="en-US" sz="2100" dirty="0" smtClean="0">
                <a:latin typeface="Arial"/>
                <a:cs typeface="Arial"/>
              </a:rPr>
              <a:t>)</a:t>
            </a:r>
          </a:p>
          <a:p>
            <a:pPr marL="144000" indent="-144000">
              <a:spcAft>
                <a:spcPts val="400"/>
              </a:spcAft>
            </a:pPr>
            <a:r>
              <a:rPr lang="en-US" sz="2100" dirty="0" smtClean="0">
                <a:latin typeface="Arial"/>
                <a:cs typeface="Arial"/>
              </a:rPr>
              <a:t>Advice from sequencing facility</a:t>
            </a:r>
            <a:endParaRPr lang="en-US" sz="2100" dirty="0">
              <a:latin typeface="Arial"/>
              <a:cs typeface="Arial"/>
            </a:endParaRPr>
          </a:p>
        </p:txBody>
      </p:sp>
      <p:sp>
        <p:nvSpPr>
          <p:cNvPr id="2" name="Title 1"/>
          <p:cNvSpPr>
            <a:spLocks noGrp="1"/>
          </p:cNvSpPr>
          <p:nvPr>
            <p:ph type="title"/>
          </p:nvPr>
        </p:nvSpPr>
        <p:spPr>
          <a:xfrm>
            <a:off x="457200" y="476672"/>
            <a:ext cx="3810000" cy="742528"/>
          </a:xfrm>
        </p:spPr>
        <p:txBody>
          <a:bodyPr/>
          <a:lstStyle/>
          <a:p>
            <a:r>
              <a:rPr lang="en-US" dirty="0" smtClean="0">
                <a:solidFill>
                  <a:srgbClr val="008000"/>
                </a:solidFill>
              </a:rPr>
              <a:t>Library preparation</a:t>
            </a:r>
            <a:endParaRPr lang="en-US" dirty="0">
              <a:solidFill>
                <a:srgbClr val="008000"/>
              </a:solidFill>
            </a:endParaRPr>
          </a:p>
        </p:txBody>
      </p:sp>
      <p:sp>
        <p:nvSpPr>
          <p:cNvPr id="5" name="TextBox 4"/>
          <p:cNvSpPr txBox="1"/>
          <p:nvPr/>
        </p:nvSpPr>
        <p:spPr>
          <a:xfrm>
            <a:off x="5105400" y="3997896"/>
            <a:ext cx="2348347" cy="269304"/>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US" sz="1150" b="1" dirty="0" smtClean="0">
                <a:latin typeface="Sommet bold"/>
              </a:rPr>
              <a:t> </a:t>
            </a:r>
            <a:r>
              <a:rPr lang="en-US" sz="1150" b="1" dirty="0" err="1" smtClean="0">
                <a:latin typeface="Sommet bold"/>
              </a:rPr>
              <a:t>Bioanalyzer</a:t>
            </a:r>
            <a:r>
              <a:rPr lang="en-US" sz="1150" b="1" dirty="0" smtClean="0">
                <a:latin typeface="Sommet bold"/>
              </a:rPr>
              <a:t> </a:t>
            </a:r>
            <a:r>
              <a:rPr lang="en-US" sz="1150" b="1" dirty="0" err="1" smtClean="0">
                <a:latin typeface="Sommet bold"/>
              </a:rPr>
              <a:t>electropherogram</a:t>
            </a:r>
            <a:endParaRPr kumimoji="0" lang="en-US" sz="1150" b="1" i="0" u="none" strike="noStrike" kern="1200" cap="none" spc="0" normalizeH="0" baseline="0" noProof="0" dirty="0" smtClean="0">
              <a:ln>
                <a:noFill/>
              </a:ln>
              <a:solidFill>
                <a:schemeClr val="tx1"/>
              </a:solidFill>
              <a:effectLst/>
              <a:uLnTx/>
              <a:uFillTx/>
              <a:latin typeface="Sommet bold"/>
              <a:ea typeface="+mn-ea"/>
              <a:cs typeface="+mn-cs"/>
            </a:endParaRPr>
          </a:p>
        </p:txBody>
      </p:sp>
      <p:grpSp>
        <p:nvGrpSpPr>
          <p:cNvPr id="6" name="Group 5"/>
          <p:cNvGrpSpPr>
            <a:grpSpLocks noChangeAspect="1"/>
          </p:cNvGrpSpPr>
          <p:nvPr/>
        </p:nvGrpSpPr>
        <p:grpSpPr>
          <a:xfrm>
            <a:off x="4308540" y="738378"/>
            <a:ext cx="4302060" cy="3224022"/>
            <a:chOff x="1475656" y="1772816"/>
            <a:chExt cx="6088062" cy="4562475"/>
          </a:xfrm>
        </p:grpSpPr>
        <p:pic>
          <p:nvPicPr>
            <p:cNvPr id="7" name="Picture 32" descr="perfect RNA"/>
            <p:cNvPicPr>
              <a:picLocks noChangeAspect="1" noChangeArrowheads="1"/>
            </p:cNvPicPr>
            <p:nvPr/>
          </p:nvPicPr>
          <p:blipFill>
            <a:blip r:embed="rId3" cstate="print"/>
            <a:srcRect/>
            <a:stretch>
              <a:fillRect/>
            </a:stretch>
          </p:blipFill>
          <p:spPr bwMode="auto">
            <a:xfrm>
              <a:off x="1475656" y="1772816"/>
              <a:ext cx="6088062" cy="4562475"/>
            </a:xfrm>
            <a:prstGeom prst="rect">
              <a:avLst/>
            </a:prstGeom>
            <a:noFill/>
            <a:ln w="9525">
              <a:noFill/>
              <a:miter lim="800000"/>
              <a:headEnd/>
              <a:tailEnd/>
            </a:ln>
          </p:spPr>
        </p:pic>
        <p:grpSp>
          <p:nvGrpSpPr>
            <p:cNvPr id="8" name="Group 16"/>
            <p:cNvGrpSpPr/>
            <p:nvPr/>
          </p:nvGrpSpPr>
          <p:grpSpPr>
            <a:xfrm>
              <a:off x="1537323" y="1893888"/>
              <a:ext cx="3844302" cy="2690743"/>
              <a:chOff x="1537323" y="1893888"/>
              <a:chExt cx="3844302" cy="2690743"/>
            </a:xfrm>
          </p:grpSpPr>
          <p:sp>
            <p:nvSpPr>
              <p:cNvPr id="9" name="Text Box 11"/>
              <p:cNvSpPr txBox="1">
                <a:spLocks noChangeArrowheads="1"/>
              </p:cNvSpPr>
              <p:nvPr/>
            </p:nvSpPr>
            <p:spPr bwMode="auto">
              <a:xfrm>
                <a:off x="1537323" y="4149080"/>
                <a:ext cx="1047673" cy="435551"/>
              </a:xfrm>
              <a:prstGeom prst="rect">
                <a:avLst/>
              </a:prstGeom>
              <a:noFill/>
              <a:ln w="9525">
                <a:noFill/>
                <a:miter lim="800000"/>
                <a:headEnd/>
                <a:tailEnd/>
              </a:ln>
            </p:spPr>
            <p:txBody>
              <a:bodyPr wrap="square">
                <a:spAutoFit/>
              </a:bodyPr>
              <a:lstStyle/>
              <a:p>
                <a:pPr algn="ctr"/>
                <a:r>
                  <a:rPr lang="en-US" sz="1400" dirty="0">
                    <a:latin typeface="Helvetica Light" charset="0"/>
                  </a:rPr>
                  <a:t>marker</a:t>
                </a:r>
              </a:p>
            </p:txBody>
          </p:sp>
          <p:sp>
            <p:nvSpPr>
              <p:cNvPr id="10" name="Text Box 10"/>
              <p:cNvSpPr txBox="1">
                <a:spLocks noChangeArrowheads="1"/>
              </p:cNvSpPr>
              <p:nvPr/>
            </p:nvSpPr>
            <p:spPr bwMode="auto">
              <a:xfrm>
                <a:off x="2411761" y="3645023"/>
                <a:ext cx="1174416" cy="740435"/>
              </a:xfrm>
              <a:prstGeom prst="rect">
                <a:avLst/>
              </a:prstGeom>
              <a:noFill/>
              <a:ln w="9525">
                <a:noFill/>
                <a:miter lim="800000"/>
                <a:headEnd/>
                <a:tailEnd/>
              </a:ln>
            </p:spPr>
            <p:txBody>
              <a:bodyPr wrap="square">
                <a:spAutoFit/>
              </a:bodyPr>
              <a:lstStyle/>
              <a:p>
                <a:pPr algn="ctr"/>
                <a:r>
                  <a:rPr lang="en-US" sz="1400" dirty="0">
                    <a:latin typeface="Helvetica Light" charset="0"/>
                  </a:rPr>
                  <a:t>5S </a:t>
                </a:r>
              </a:p>
              <a:p>
                <a:pPr algn="ctr"/>
                <a:r>
                  <a:rPr lang="en-US" sz="1400" dirty="0">
                    <a:latin typeface="Helvetica Light" charset="0"/>
                  </a:rPr>
                  <a:t>region</a:t>
                </a:r>
              </a:p>
            </p:txBody>
          </p:sp>
          <p:sp>
            <p:nvSpPr>
              <p:cNvPr id="11" name="Text Box 9"/>
              <p:cNvSpPr txBox="1">
                <a:spLocks noChangeArrowheads="1"/>
              </p:cNvSpPr>
              <p:nvPr/>
            </p:nvSpPr>
            <p:spPr bwMode="auto">
              <a:xfrm>
                <a:off x="3707904" y="2348880"/>
                <a:ext cx="973138" cy="592348"/>
              </a:xfrm>
              <a:prstGeom prst="rect">
                <a:avLst/>
              </a:prstGeom>
              <a:noFill/>
              <a:ln w="9525">
                <a:noFill/>
                <a:miter lim="800000"/>
                <a:headEnd/>
                <a:tailEnd/>
              </a:ln>
            </p:spPr>
            <p:txBody>
              <a:bodyPr wrap="square">
                <a:spAutoFit/>
              </a:bodyPr>
              <a:lstStyle/>
              <a:p>
                <a:r>
                  <a:rPr lang="en-US" sz="1400" dirty="0">
                    <a:latin typeface="Helvetica Light" charset="0"/>
                  </a:rPr>
                  <a:t>18S </a:t>
                </a:r>
                <a:r>
                  <a:rPr lang="en-US" sz="1400" dirty="0" err="1">
                    <a:latin typeface="Helvetica Light" charset="0"/>
                  </a:rPr>
                  <a:t>rRNA</a:t>
                </a:r>
                <a:endParaRPr lang="en-US" sz="1400" dirty="0">
                  <a:latin typeface="Helvetica Light" charset="0"/>
                </a:endParaRPr>
              </a:p>
            </p:txBody>
          </p:sp>
          <p:sp>
            <p:nvSpPr>
              <p:cNvPr id="12" name="Text Box 8"/>
              <p:cNvSpPr txBox="1">
                <a:spLocks noChangeArrowheads="1"/>
              </p:cNvSpPr>
              <p:nvPr/>
            </p:nvSpPr>
            <p:spPr bwMode="auto">
              <a:xfrm>
                <a:off x="4408487" y="1893888"/>
                <a:ext cx="973138" cy="592348"/>
              </a:xfrm>
              <a:prstGeom prst="rect">
                <a:avLst/>
              </a:prstGeom>
              <a:noFill/>
              <a:ln w="9525">
                <a:noFill/>
                <a:miter lim="800000"/>
                <a:headEnd/>
                <a:tailEnd/>
              </a:ln>
            </p:spPr>
            <p:txBody>
              <a:bodyPr wrap="square">
                <a:spAutoFit/>
              </a:bodyPr>
              <a:lstStyle/>
              <a:p>
                <a:r>
                  <a:rPr lang="en-US" sz="1400" dirty="0">
                    <a:latin typeface="Helvetica Light" charset="0"/>
                  </a:rPr>
                  <a:t>28S </a:t>
                </a:r>
                <a:r>
                  <a:rPr lang="en-US" sz="1400" dirty="0" err="1">
                    <a:latin typeface="Helvetica Light" charset="0"/>
                  </a:rPr>
                  <a:t>rRNA</a:t>
                </a:r>
                <a:endParaRPr lang="en-US" sz="1400" dirty="0">
                  <a:latin typeface="Helvetica Light" charset="0"/>
                </a:endParaRPr>
              </a:p>
            </p:txBody>
          </p:sp>
        </p:grpSp>
      </p:grpSp>
      <p:pic>
        <p:nvPicPr>
          <p:cNvPr id="13" name="Picture 21" descr="perfect"/>
          <p:cNvPicPr>
            <a:picLocks noChangeAspect="1" noChangeArrowheads="1"/>
          </p:cNvPicPr>
          <p:nvPr/>
        </p:nvPicPr>
        <p:blipFill>
          <a:blip r:embed="rId4" cstate="print"/>
          <a:srcRect/>
          <a:stretch>
            <a:fillRect/>
          </a:stretch>
        </p:blipFill>
        <p:spPr bwMode="auto">
          <a:xfrm>
            <a:off x="4876800" y="4409122"/>
            <a:ext cx="2926080" cy="1991678"/>
          </a:xfrm>
          <a:prstGeom prst="rect">
            <a:avLst/>
          </a:prstGeom>
          <a:noFill/>
          <a:ln w="9525">
            <a:noFill/>
            <a:miter lim="800000"/>
            <a:headEnd/>
            <a:tailEnd/>
          </a:ln>
        </p:spPr>
      </p:pic>
      <p:sp>
        <p:nvSpPr>
          <p:cNvPr id="4" name="TextBox 3"/>
          <p:cNvSpPr txBox="1"/>
          <p:nvPr/>
        </p:nvSpPr>
        <p:spPr>
          <a:xfrm>
            <a:off x="5868144" y="6512496"/>
            <a:ext cx="897420" cy="269304"/>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b="1" i="0" u="none" strike="noStrike" kern="1200" cap="none" spc="0" normalizeH="0" baseline="0" noProof="0" dirty="0" err="1" smtClean="0">
                <a:ln>
                  <a:noFill/>
                </a:ln>
                <a:solidFill>
                  <a:schemeClr val="tx1"/>
                </a:solidFill>
                <a:effectLst/>
                <a:uLnTx/>
                <a:uFillTx/>
                <a:latin typeface="Sommet bold"/>
                <a:ea typeface="+mn-ea"/>
                <a:cs typeface="+mn-cs"/>
              </a:rPr>
              <a:t>NanoDrop</a:t>
            </a:r>
            <a:endParaRPr kumimoji="0" lang="en-US" sz="1150" b="1" i="0" u="none" strike="noStrike" kern="1200" cap="none" spc="0" normalizeH="0" baseline="0" noProof="0" dirty="0" smtClean="0">
              <a:ln>
                <a:noFill/>
              </a:ln>
              <a:solidFill>
                <a:schemeClr val="tx1"/>
              </a:solidFill>
              <a:effectLst/>
              <a:uLnTx/>
              <a:uFillTx/>
              <a:latin typeface="Sommet bold"/>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4552950"/>
            <a:ext cx="4040188" cy="2000250"/>
          </a:xfrm>
          <a:prstGeom prst="rect">
            <a:avLst/>
          </a:prstGeom>
        </p:spPr>
        <p:txBody>
          <a:bodyPr/>
          <a:lstStyle/>
          <a:p>
            <a:pPr algn="just">
              <a:buFont typeface="Georgia" pitchFamily="-65" charset="0"/>
              <a:buNone/>
            </a:pPr>
            <a:r>
              <a:rPr lang="en-US" sz="2000" dirty="0" err="1">
                <a:solidFill>
                  <a:srgbClr val="000000"/>
                </a:solidFill>
                <a:latin typeface="Arial" pitchFamily="-65" charset="0"/>
                <a:ea typeface="Geneva" pitchFamily="-65" charset="0"/>
                <a:cs typeface="Geneva" pitchFamily="-65" charset="0"/>
              </a:rPr>
              <a:t>poly(A</a:t>
            </a:r>
            <a:r>
              <a:rPr lang="en-US" sz="2000" dirty="0">
                <a:solidFill>
                  <a:srgbClr val="000000"/>
                </a:solidFill>
                <a:latin typeface="Arial" pitchFamily="-65" charset="0"/>
                <a:ea typeface="Geneva" pitchFamily="-65" charset="0"/>
                <a:cs typeface="Geneva" pitchFamily="-65" charset="0"/>
              </a:rPr>
              <a:t>+)-transcripts:</a:t>
            </a:r>
          </a:p>
          <a:p>
            <a:pPr lvl="1" algn="just"/>
            <a:r>
              <a:rPr lang="en-US" sz="2000" dirty="0">
                <a:solidFill>
                  <a:srgbClr val="000000"/>
                </a:solidFill>
                <a:latin typeface="Arial" pitchFamily="-65" charset="0"/>
                <a:ea typeface="Geneva" pitchFamily="-65" charset="0"/>
                <a:cs typeface="Geneva" pitchFamily="-65" charset="0"/>
              </a:rPr>
              <a:t>mRNAs</a:t>
            </a:r>
            <a:r>
              <a:rPr lang="en-US" sz="2000" dirty="0" smtClean="0">
                <a:solidFill>
                  <a:srgbClr val="000000"/>
                </a:solidFill>
                <a:latin typeface="Arial" pitchFamily="-65" charset="0"/>
                <a:ea typeface="Geneva" pitchFamily="-65" charset="0"/>
                <a:cs typeface="Geneva" pitchFamily="-65" charset="0"/>
              </a:rPr>
              <a:t>,</a:t>
            </a:r>
          </a:p>
          <a:p>
            <a:pPr lvl="1" algn="just"/>
            <a:r>
              <a:rPr lang="en-US" sz="2000" dirty="0" smtClean="0">
                <a:solidFill>
                  <a:srgbClr val="000000"/>
                </a:solidFill>
                <a:latin typeface="Arial" pitchFamily="-65" charset="0"/>
                <a:ea typeface="Geneva" pitchFamily="-65" charset="0"/>
                <a:cs typeface="Geneva" pitchFamily="-65" charset="0"/>
              </a:rPr>
              <a:t>some </a:t>
            </a:r>
            <a:r>
              <a:rPr lang="en-US" sz="2000" dirty="0" err="1" smtClean="0">
                <a:solidFill>
                  <a:srgbClr val="000000"/>
                </a:solidFill>
                <a:latin typeface="Arial" pitchFamily="-65" charset="0"/>
                <a:ea typeface="Geneva" pitchFamily="-65" charset="0"/>
                <a:cs typeface="Geneva" pitchFamily="-65" charset="0"/>
              </a:rPr>
              <a:t>lncRNAs</a:t>
            </a:r>
            <a:endParaRPr lang="en-US" sz="2000" dirty="0" smtClean="0">
              <a:solidFill>
                <a:srgbClr val="000000"/>
              </a:solidFill>
              <a:latin typeface="Arial" pitchFamily="-65" charset="0"/>
              <a:ea typeface="Geneva" pitchFamily="-65" charset="0"/>
              <a:cs typeface="Geneva" pitchFamily="-65" charset="0"/>
            </a:endParaRPr>
          </a:p>
          <a:p>
            <a:pPr lvl="1" algn="just"/>
            <a:r>
              <a:rPr lang="en-US" sz="2000" dirty="0">
                <a:solidFill>
                  <a:srgbClr val="000000"/>
                </a:solidFill>
                <a:latin typeface="Arial" pitchFamily="-65" charset="0"/>
                <a:ea typeface="Geneva" pitchFamily="-65" charset="0"/>
                <a:cs typeface="Geneva" pitchFamily="-65" charset="0"/>
              </a:rPr>
              <a:t>immature </a:t>
            </a:r>
            <a:r>
              <a:rPr lang="en-US" sz="2000" dirty="0" err="1">
                <a:solidFill>
                  <a:srgbClr val="000000"/>
                </a:solidFill>
                <a:latin typeface="Arial" pitchFamily="-65" charset="0"/>
                <a:ea typeface="Geneva" pitchFamily="-65" charset="0"/>
                <a:cs typeface="Geneva" pitchFamily="-65" charset="0"/>
              </a:rPr>
              <a:t>microRNAs</a:t>
            </a:r>
            <a:r>
              <a:rPr lang="en-US" sz="2000" dirty="0">
                <a:solidFill>
                  <a:srgbClr val="000000"/>
                </a:solidFill>
                <a:latin typeface="Arial" pitchFamily="-65" charset="0"/>
                <a:ea typeface="Geneva" pitchFamily="-65" charset="0"/>
                <a:cs typeface="Geneva" pitchFamily="-65" charset="0"/>
              </a:rPr>
              <a:t>,</a:t>
            </a:r>
          </a:p>
          <a:p>
            <a:pPr lvl="1" algn="just"/>
            <a:r>
              <a:rPr lang="en-US" sz="2000" dirty="0" err="1">
                <a:solidFill>
                  <a:srgbClr val="000000"/>
                </a:solidFill>
                <a:latin typeface="Arial" pitchFamily="-65" charset="0"/>
                <a:ea typeface="Geneva" pitchFamily="-65" charset="0"/>
                <a:cs typeface="Geneva" pitchFamily="-65" charset="0"/>
              </a:rPr>
              <a:t>snoRNAs</a:t>
            </a:r>
            <a:endParaRPr lang="en-US" sz="2000" dirty="0">
              <a:solidFill>
                <a:srgbClr val="000000"/>
              </a:solidFill>
              <a:latin typeface="Arial" pitchFamily="-65" charset="0"/>
              <a:ea typeface="Geneva" pitchFamily="-65" charset="0"/>
              <a:cs typeface="Geneva" pitchFamily="-65" charset="0"/>
            </a:endParaRPr>
          </a:p>
          <a:p>
            <a:pPr lvl="1" algn="just"/>
            <a:endParaRPr lang="en-US" sz="2200" dirty="0">
              <a:solidFill>
                <a:srgbClr val="000000"/>
              </a:solidFill>
              <a:latin typeface="Arial" pitchFamily="-65" charset="0"/>
              <a:ea typeface="Geneva" pitchFamily="-65" charset="0"/>
              <a:cs typeface="Geneva" pitchFamily="-65" charset="0"/>
            </a:endParaRPr>
          </a:p>
          <a:p>
            <a:pPr>
              <a:buFont typeface="Georgia" pitchFamily="-65" charset="0"/>
              <a:buNone/>
            </a:pPr>
            <a:endParaRPr lang="en-US" dirty="0"/>
          </a:p>
        </p:txBody>
      </p:sp>
      <p:sp>
        <p:nvSpPr>
          <p:cNvPr id="2" name="Title 1"/>
          <p:cNvSpPr>
            <a:spLocks noGrp="1"/>
          </p:cNvSpPr>
          <p:nvPr>
            <p:ph type="title"/>
          </p:nvPr>
        </p:nvSpPr>
        <p:spPr/>
        <p:txBody>
          <a:bodyPr/>
          <a:lstStyle/>
          <a:p>
            <a:r>
              <a:rPr lang="en-US" dirty="0" smtClean="0">
                <a:solidFill>
                  <a:srgbClr val="008000"/>
                </a:solidFill>
              </a:rPr>
              <a:t>Library preparation</a:t>
            </a:r>
            <a:endParaRPr lang="en-US" dirty="0">
              <a:solidFill>
                <a:srgbClr val="008000"/>
              </a:solidFill>
            </a:endParaRPr>
          </a:p>
        </p:txBody>
      </p:sp>
      <p:sp>
        <p:nvSpPr>
          <p:cNvPr id="5" name="Content Placeholder 12"/>
          <p:cNvSpPr>
            <a:spLocks noGrp="1"/>
          </p:cNvSpPr>
          <p:nvPr>
            <p:ph sz="quarter" idx="4294967295"/>
          </p:nvPr>
        </p:nvSpPr>
        <p:spPr>
          <a:xfrm>
            <a:off x="5102225" y="4552950"/>
            <a:ext cx="4041775" cy="2209800"/>
          </a:xfrm>
          <a:prstGeom prst="rect">
            <a:avLst/>
          </a:prstGeom>
        </p:spPr>
        <p:txBody>
          <a:bodyPr/>
          <a:lstStyle/>
          <a:p>
            <a:pPr algn="just">
              <a:buFont typeface="Georgia" pitchFamily="-65" charset="0"/>
              <a:buNone/>
            </a:pPr>
            <a:r>
              <a:rPr lang="en-US" sz="2000" dirty="0">
                <a:solidFill>
                  <a:srgbClr val="000000"/>
                </a:solidFill>
                <a:latin typeface="Arial"/>
                <a:ea typeface="Geneva" pitchFamily="-65" charset="0"/>
                <a:cs typeface="Arial"/>
              </a:rPr>
              <a:t>non</a:t>
            </a:r>
            <a:r>
              <a:rPr lang="en-US" sz="2000" dirty="0" smtClean="0">
                <a:solidFill>
                  <a:srgbClr val="000000"/>
                </a:solidFill>
                <a:latin typeface="Arial"/>
                <a:ea typeface="Geneva" pitchFamily="-65" charset="0"/>
                <a:cs typeface="Arial"/>
              </a:rPr>
              <a:t> </a:t>
            </a:r>
            <a:r>
              <a:rPr lang="en-US" sz="2000" dirty="0" err="1" smtClean="0">
                <a:solidFill>
                  <a:srgbClr val="000000"/>
                </a:solidFill>
                <a:latin typeface="Arial"/>
                <a:ea typeface="Geneva" pitchFamily="-65" charset="0"/>
                <a:cs typeface="Arial"/>
              </a:rPr>
              <a:t>rRNA</a:t>
            </a:r>
            <a:r>
              <a:rPr lang="en-US" sz="2000" dirty="0" smtClean="0">
                <a:solidFill>
                  <a:srgbClr val="000000"/>
                </a:solidFill>
                <a:latin typeface="Arial"/>
                <a:ea typeface="Geneva" pitchFamily="-65" charset="0"/>
                <a:cs typeface="Arial"/>
              </a:rPr>
              <a:t> transcripts</a:t>
            </a:r>
            <a:r>
              <a:rPr lang="en-US" sz="2000" dirty="0">
                <a:solidFill>
                  <a:srgbClr val="000000"/>
                </a:solidFill>
                <a:latin typeface="Arial"/>
                <a:ea typeface="Geneva" pitchFamily="-65" charset="0"/>
                <a:cs typeface="Arial"/>
              </a:rPr>
              <a:t>:</a:t>
            </a:r>
            <a:endParaRPr lang="en-US" sz="2000" dirty="0" smtClean="0">
              <a:solidFill>
                <a:srgbClr val="000000"/>
              </a:solidFill>
              <a:latin typeface="Arial"/>
              <a:ea typeface="Geneva" pitchFamily="-65" charset="0"/>
              <a:cs typeface="Arial"/>
            </a:endParaRPr>
          </a:p>
          <a:p>
            <a:pPr lvl="1" algn="just"/>
            <a:r>
              <a:rPr lang="en-US" sz="2000" dirty="0" smtClean="0">
                <a:solidFill>
                  <a:srgbClr val="000000"/>
                </a:solidFill>
                <a:latin typeface="Arial"/>
                <a:ea typeface="Geneva" pitchFamily="-65" charset="0"/>
                <a:cs typeface="Arial"/>
              </a:rPr>
              <a:t>Non- coding </a:t>
            </a:r>
            <a:r>
              <a:rPr lang="en-US" sz="2000" dirty="0" err="1" smtClean="0">
                <a:solidFill>
                  <a:srgbClr val="000000"/>
                </a:solidFill>
                <a:latin typeface="Arial"/>
                <a:ea typeface="Geneva" pitchFamily="-65" charset="0"/>
                <a:cs typeface="Arial"/>
              </a:rPr>
              <a:t>RNAs</a:t>
            </a:r>
            <a:endParaRPr lang="en-US" sz="2000" dirty="0" smtClean="0">
              <a:solidFill>
                <a:srgbClr val="000000"/>
              </a:solidFill>
              <a:latin typeface="Arial"/>
              <a:ea typeface="Geneva" pitchFamily="-65" charset="0"/>
              <a:cs typeface="Arial"/>
            </a:endParaRPr>
          </a:p>
          <a:p>
            <a:pPr lvl="1" algn="just"/>
            <a:r>
              <a:rPr lang="en-US" sz="2000" dirty="0" smtClean="0">
                <a:solidFill>
                  <a:srgbClr val="000000"/>
                </a:solidFill>
                <a:latin typeface="Arial"/>
                <a:ea typeface="Geneva" pitchFamily="-65" charset="0"/>
                <a:cs typeface="Arial"/>
              </a:rPr>
              <a:t>mRNAs, </a:t>
            </a:r>
            <a:endParaRPr lang="en-US" sz="2000" dirty="0">
              <a:solidFill>
                <a:srgbClr val="000000"/>
              </a:solidFill>
              <a:latin typeface="Arial"/>
              <a:ea typeface="Geneva" pitchFamily="-65" charset="0"/>
              <a:cs typeface="Arial"/>
            </a:endParaRPr>
          </a:p>
        </p:txBody>
      </p:sp>
      <p:pic>
        <p:nvPicPr>
          <p:cNvPr id="7" name="Picture 7"/>
          <p:cNvPicPr>
            <a:picLocks noChangeAspect="1"/>
          </p:cNvPicPr>
          <p:nvPr/>
        </p:nvPicPr>
        <p:blipFill>
          <a:blip r:embed="rId3"/>
          <a:srcRect/>
          <a:stretch>
            <a:fillRect/>
          </a:stretch>
        </p:blipFill>
        <p:spPr bwMode="auto">
          <a:xfrm>
            <a:off x="482600" y="2370138"/>
            <a:ext cx="3962400" cy="1782762"/>
          </a:xfrm>
          <a:prstGeom prst="rect">
            <a:avLst/>
          </a:prstGeom>
          <a:noFill/>
          <a:ln w="9525">
            <a:noFill/>
            <a:miter lim="800000"/>
            <a:headEnd/>
            <a:tailEnd/>
          </a:ln>
        </p:spPr>
      </p:pic>
      <p:pic>
        <p:nvPicPr>
          <p:cNvPr id="8" name="Picture 8"/>
          <p:cNvPicPr>
            <a:picLocks noChangeAspect="1"/>
          </p:cNvPicPr>
          <p:nvPr/>
        </p:nvPicPr>
        <p:blipFill>
          <a:blip r:embed="rId4"/>
          <a:srcRect/>
          <a:stretch>
            <a:fillRect/>
          </a:stretch>
        </p:blipFill>
        <p:spPr bwMode="auto">
          <a:xfrm>
            <a:off x="4640263" y="2371726"/>
            <a:ext cx="4067175" cy="1779587"/>
          </a:xfrm>
          <a:prstGeom prst="rect">
            <a:avLst/>
          </a:prstGeom>
          <a:noFill/>
          <a:ln w="9525">
            <a:noFill/>
            <a:miter lim="800000"/>
            <a:headEnd/>
            <a:tailEnd/>
          </a:ln>
        </p:spPr>
      </p:pic>
      <p:sp>
        <p:nvSpPr>
          <p:cNvPr id="9" name="Text Placeholder 10"/>
          <p:cNvSpPr txBox="1">
            <a:spLocks/>
          </p:cNvSpPr>
          <p:nvPr/>
        </p:nvSpPr>
        <p:spPr bwMode="auto">
          <a:xfrm>
            <a:off x="457200" y="1493837"/>
            <a:ext cx="4040188" cy="639763"/>
          </a:xfrm>
          <a:prstGeom prst="rect">
            <a:avLst/>
          </a:prstGeom>
          <a:solidFill>
            <a:schemeClr val="bg2">
              <a:alpha val="25000"/>
            </a:schemeClr>
          </a:solidFill>
          <a:ln w="12700">
            <a:solidFill>
              <a:schemeClr val="tx1"/>
            </a:solidFill>
            <a:miter lim="800000"/>
            <a:headEnd/>
            <a:tailEnd/>
          </a:ln>
        </p:spPr>
        <p:txBody>
          <a:bodyPr vert="horz" wrap="square" lIns="91440" tIns="45720" rIns="91440" bIns="45720" numCol="1" anchor="ctr" anchorCtr="0" compatLnSpc="1">
            <a:prstTxWarp prst="textNoShape">
              <a:avLst/>
            </a:prstTxWarp>
            <a:noAutofit/>
          </a:bodyPr>
          <a:lstStyle/>
          <a:p>
            <a:pPr marL="44450" marR="0" lvl="0" indent="0" algn="ctr" defTabSz="914400" rtl="0" eaLnBrk="1" fontAlgn="base" latinLnBrk="0" hangingPunct="1">
              <a:lnSpc>
                <a:spcPct val="100000"/>
              </a:lnSpc>
              <a:spcBef>
                <a:spcPts val="300"/>
              </a:spcBef>
              <a:spcAft>
                <a:spcPct val="0"/>
              </a:spcAft>
              <a:buClr>
                <a:srgbClr val="6BB1C9"/>
              </a:buClr>
              <a:buSzTx/>
              <a:buFont typeface="Georgia" pitchFamily="-65" charset="0"/>
              <a:buNone/>
              <a:tabLst/>
              <a:defRPr/>
            </a:pPr>
            <a:r>
              <a:rPr kumimoji="0" lang="en-US" sz="1900" b="1" i="0" u="none" strike="noStrike" kern="1200" cap="none" spc="0" normalizeH="0" baseline="0" noProof="0" dirty="0" err="1" smtClean="0">
                <a:ln>
                  <a:noFill/>
                </a:ln>
                <a:solidFill>
                  <a:srgbClr val="3F3F3F"/>
                </a:solidFill>
                <a:effectLst/>
                <a:uLnTx/>
                <a:uFillTx/>
                <a:latin typeface="+mn-lt"/>
                <a:ea typeface="+mn-ea"/>
                <a:cs typeface="+mn-cs"/>
              </a:rPr>
              <a:t>polyA</a:t>
            </a:r>
            <a:r>
              <a:rPr kumimoji="0" lang="en-US" sz="1900" b="1" i="0" u="none" strike="noStrike" kern="1200" cap="none" spc="0" normalizeH="0" baseline="0" noProof="0" dirty="0" smtClean="0">
                <a:ln>
                  <a:noFill/>
                </a:ln>
                <a:solidFill>
                  <a:srgbClr val="3F3F3F"/>
                </a:solidFill>
                <a:effectLst/>
                <a:uLnTx/>
                <a:uFillTx/>
                <a:latin typeface="+mn-lt"/>
                <a:ea typeface="+mn-ea"/>
                <a:cs typeface="+mn-cs"/>
              </a:rPr>
              <a:t> selection</a:t>
            </a:r>
            <a:endParaRPr kumimoji="0" lang="en-US" sz="1900" b="1" i="0" u="none" strike="noStrike" kern="1200" cap="none" spc="0" normalizeH="0" baseline="0" noProof="0" dirty="0">
              <a:ln>
                <a:noFill/>
              </a:ln>
              <a:solidFill>
                <a:srgbClr val="3F3F3F"/>
              </a:solidFill>
              <a:effectLst/>
              <a:uLnTx/>
              <a:uFillTx/>
              <a:latin typeface="+mn-lt"/>
              <a:ea typeface="+mn-ea"/>
              <a:cs typeface="+mn-cs"/>
            </a:endParaRPr>
          </a:p>
        </p:txBody>
      </p:sp>
      <p:sp>
        <p:nvSpPr>
          <p:cNvPr id="10" name="Text Placeholder 11"/>
          <p:cNvSpPr txBox="1">
            <a:spLocks/>
          </p:cNvSpPr>
          <p:nvPr/>
        </p:nvSpPr>
        <p:spPr bwMode="auto">
          <a:xfrm>
            <a:off x="4645025" y="1493837"/>
            <a:ext cx="4041775" cy="639763"/>
          </a:xfrm>
          <a:prstGeom prst="rect">
            <a:avLst/>
          </a:prstGeom>
          <a:solidFill>
            <a:schemeClr val="bg2">
              <a:alpha val="25000"/>
            </a:schemeClr>
          </a:solidFill>
          <a:ln w="12700">
            <a:solidFill>
              <a:schemeClr val="tx1"/>
            </a:solidFill>
            <a:miter lim="800000"/>
            <a:headEnd/>
            <a:tailEnd/>
          </a:ln>
        </p:spPr>
        <p:txBody>
          <a:bodyPr vert="horz" wrap="square" lIns="91440" tIns="45720" rIns="91440" bIns="45720" numCol="1" anchor="ctr" anchorCtr="0" compatLnSpc="1">
            <a:prstTxWarp prst="textNoShape">
              <a:avLst/>
            </a:prstTxWarp>
            <a:noAutofit/>
          </a:bodyPr>
          <a:lstStyle/>
          <a:p>
            <a:pPr marL="44450" marR="0" lvl="0" indent="0" algn="ctr" defTabSz="914400" rtl="0" eaLnBrk="1" fontAlgn="base" latinLnBrk="0" hangingPunct="1">
              <a:lnSpc>
                <a:spcPct val="100000"/>
              </a:lnSpc>
              <a:spcBef>
                <a:spcPts val="300"/>
              </a:spcBef>
              <a:spcAft>
                <a:spcPct val="0"/>
              </a:spcAft>
              <a:buClr>
                <a:srgbClr val="6BB1C9"/>
              </a:buClr>
              <a:buSzTx/>
              <a:buFont typeface="Georgia" pitchFamily="-65" charset="0"/>
              <a:buNone/>
              <a:tabLst/>
              <a:defRPr/>
            </a:pPr>
            <a:r>
              <a:rPr kumimoji="0" lang="en-US" sz="1900" b="1" i="0" u="none" strike="noStrike" kern="1200" cap="none" spc="0" normalizeH="0" baseline="0" noProof="0" dirty="0" err="1" smtClean="0">
                <a:ln>
                  <a:noFill/>
                </a:ln>
                <a:solidFill>
                  <a:srgbClr val="3F3F3F"/>
                </a:solidFill>
                <a:effectLst/>
                <a:uLnTx/>
                <a:uFillTx/>
                <a:latin typeface="+mn-lt"/>
                <a:ea typeface="+mn-ea"/>
                <a:cs typeface="+mn-cs"/>
              </a:rPr>
              <a:t>ribominus</a:t>
            </a:r>
            <a:r>
              <a:rPr kumimoji="0" lang="en-US" sz="1900" b="1" i="0" u="none" strike="noStrike" kern="1200" cap="none" spc="0" normalizeH="0" baseline="0" noProof="0" dirty="0" smtClean="0">
                <a:ln>
                  <a:noFill/>
                </a:ln>
                <a:solidFill>
                  <a:srgbClr val="3F3F3F"/>
                </a:solidFill>
                <a:effectLst/>
                <a:uLnTx/>
                <a:uFillTx/>
                <a:latin typeface="+mn-lt"/>
                <a:ea typeface="+mn-ea"/>
                <a:cs typeface="+mn-cs"/>
              </a:rPr>
              <a:t> selection</a:t>
            </a:r>
            <a:endParaRPr kumimoji="0" lang="en-US" sz="1900" b="1" i="0" u="none" strike="noStrike" kern="1200" cap="none" spc="0" normalizeH="0" baseline="0" noProof="0" dirty="0">
              <a:ln>
                <a:noFill/>
              </a:ln>
              <a:solidFill>
                <a:srgbClr val="3F3F3F"/>
              </a:solidFill>
              <a:effectLst/>
              <a:uLnTx/>
              <a:uFillTx/>
              <a:latin typeface="+mn-lt"/>
              <a:ea typeface="+mn-ea"/>
              <a:cs typeface="+mn-cs"/>
            </a:endParaRPr>
          </a:p>
        </p:txBody>
      </p:sp>
      <p:pic>
        <p:nvPicPr>
          <p:cNvPr id="11" name="Picture 6"/>
          <p:cNvPicPr>
            <a:picLocks noChangeAspect="1"/>
          </p:cNvPicPr>
          <p:nvPr/>
        </p:nvPicPr>
        <p:blipFill>
          <a:blip r:embed="rId5"/>
          <a:srcRect/>
          <a:stretch>
            <a:fillRect/>
          </a:stretch>
        </p:blipFill>
        <p:spPr bwMode="auto">
          <a:xfrm>
            <a:off x="2217420" y="3810000"/>
            <a:ext cx="1363980" cy="56769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3581400" cy="1580728"/>
          </a:xfrm>
        </p:spPr>
        <p:txBody>
          <a:bodyPr/>
          <a:lstStyle/>
          <a:p>
            <a:r>
              <a:rPr lang="en-US" dirty="0" smtClean="0">
                <a:solidFill>
                  <a:srgbClr val="008000"/>
                </a:solidFill>
              </a:rPr>
              <a:t>Library preparation</a:t>
            </a:r>
            <a:r>
              <a:rPr lang="en-US" dirty="0" smtClean="0"/>
              <a:t/>
            </a:r>
            <a:br>
              <a:rPr lang="en-US" dirty="0" smtClean="0"/>
            </a:br>
            <a:endParaRPr lang="en-US" dirty="0"/>
          </a:p>
        </p:txBody>
      </p:sp>
      <p:pic>
        <p:nvPicPr>
          <p:cNvPr id="5" name="Picture 4" descr="ilmn-step1-6.jpg"/>
          <p:cNvPicPr>
            <a:picLocks noChangeAspect="1"/>
          </p:cNvPicPr>
          <p:nvPr/>
        </p:nvPicPr>
        <p:blipFill>
          <a:blip r:embed="rId3"/>
          <a:stretch>
            <a:fillRect/>
          </a:stretch>
        </p:blipFill>
        <p:spPr>
          <a:xfrm>
            <a:off x="4191000" y="681037"/>
            <a:ext cx="4240530" cy="5567363"/>
          </a:xfrm>
          <a:prstGeom prst="rect">
            <a:avLst/>
          </a:prstGeom>
        </p:spPr>
      </p:pic>
      <p:sp>
        <p:nvSpPr>
          <p:cNvPr id="4" name="TextBox 3"/>
          <p:cNvSpPr txBox="1"/>
          <p:nvPr/>
        </p:nvSpPr>
        <p:spPr>
          <a:xfrm>
            <a:off x="6039921" y="6360096"/>
            <a:ext cx="741879" cy="269304"/>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b="1" i="0" u="none" strike="noStrike" kern="1200" cap="none" spc="0" normalizeH="0" baseline="0" noProof="0" dirty="0" err="1" smtClean="0">
                <a:ln>
                  <a:noFill/>
                </a:ln>
                <a:solidFill>
                  <a:schemeClr val="tx1"/>
                </a:solidFill>
                <a:effectLst/>
                <a:uLnTx/>
                <a:uFillTx/>
                <a:latin typeface="Sommet bold"/>
                <a:ea typeface="+mn-ea"/>
                <a:cs typeface="+mn-cs"/>
              </a:rPr>
              <a:t>Illumina</a:t>
            </a:r>
            <a:endParaRPr kumimoji="0" lang="en-US" sz="1150" b="1" i="0" u="none" strike="noStrike" kern="1200" cap="none" spc="0" normalizeH="0" baseline="0" noProof="0" dirty="0" smtClean="0">
              <a:ln>
                <a:noFill/>
              </a:ln>
              <a:solidFill>
                <a:schemeClr val="tx1"/>
              </a:solidFill>
              <a:effectLst/>
              <a:uLnTx/>
              <a:uFillTx/>
              <a:latin typeface="Sommet bold"/>
              <a:ea typeface="+mn-ea"/>
              <a:cs typeface="+mn-cs"/>
            </a:endParaRPr>
          </a:p>
        </p:txBody>
      </p:sp>
      <p:sp>
        <p:nvSpPr>
          <p:cNvPr id="7" name="Content Placeholder 2"/>
          <p:cNvSpPr>
            <a:spLocks noGrp="1"/>
          </p:cNvSpPr>
          <p:nvPr>
            <p:ph idx="1"/>
          </p:nvPr>
        </p:nvSpPr>
        <p:spPr>
          <a:xfrm>
            <a:off x="86544" y="1905000"/>
            <a:ext cx="4104456" cy="4968552"/>
          </a:xfrm>
        </p:spPr>
        <p:txBody>
          <a:bodyPr/>
          <a:lstStyle/>
          <a:p>
            <a:pPr marL="144000" indent="-144000">
              <a:spcAft>
                <a:spcPts val="400"/>
              </a:spcAft>
            </a:pPr>
            <a:r>
              <a:rPr lang="en-US" sz="2100" dirty="0" smtClean="0">
                <a:latin typeface="Arial"/>
                <a:cs typeface="Arial"/>
              </a:rPr>
              <a:t>Removal of unwanted RNA</a:t>
            </a:r>
          </a:p>
          <a:p>
            <a:pPr marL="144000" indent="-144000">
              <a:spcAft>
                <a:spcPts val="400"/>
              </a:spcAft>
            </a:pPr>
            <a:r>
              <a:rPr lang="en-US" sz="2100" dirty="0" smtClean="0">
                <a:latin typeface="Arial"/>
                <a:cs typeface="Arial"/>
              </a:rPr>
              <a:t>Fragmentation of RNA</a:t>
            </a:r>
          </a:p>
          <a:p>
            <a:pPr marL="144000" indent="-144000">
              <a:spcAft>
                <a:spcPts val="400"/>
              </a:spcAft>
            </a:pPr>
            <a:r>
              <a:rPr lang="en-US" sz="2100" dirty="0" smtClean="0">
                <a:latin typeface="Arial"/>
                <a:cs typeface="Arial"/>
              </a:rPr>
              <a:t>Reverse transcription to </a:t>
            </a:r>
            <a:r>
              <a:rPr lang="en-US" sz="2100" dirty="0" err="1" smtClean="0">
                <a:latin typeface="Arial"/>
                <a:cs typeface="Arial"/>
              </a:rPr>
              <a:t>cDNA</a:t>
            </a:r>
            <a:endParaRPr lang="en-US" sz="2100" dirty="0" smtClean="0">
              <a:latin typeface="Arial"/>
              <a:cs typeface="Arial"/>
            </a:endParaRPr>
          </a:p>
          <a:p>
            <a:pPr marL="144000" indent="-144000">
              <a:spcAft>
                <a:spcPts val="400"/>
              </a:spcAft>
            </a:pPr>
            <a:r>
              <a:rPr lang="en-US" sz="2100" dirty="0" smtClean="0">
                <a:latin typeface="Arial"/>
                <a:cs typeface="Arial"/>
              </a:rPr>
              <a:t>Conversion to </a:t>
            </a:r>
            <a:r>
              <a:rPr lang="en-US" sz="2100" dirty="0" err="1" smtClean="0">
                <a:latin typeface="Arial"/>
                <a:cs typeface="Arial"/>
              </a:rPr>
              <a:t>ds</a:t>
            </a:r>
            <a:r>
              <a:rPr lang="en-US" sz="2100" dirty="0" smtClean="0">
                <a:latin typeface="Arial"/>
                <a:cs typeface="Arial"/>
              </a:rPr>
              <a:t> </a:t>
            </a:r>
            <a:r>
              <a:rPr lang="en-US" sz="2100" dirty="0" err="1" smtClean="0">
                <a:latin typeface="Arial"/>
                <a:cs typeface="Arial"/>
              </a:rPr>
              <a:t>cDNA</a:t>
            </a:r>
            <a:endParaRPr lang="en-US" sz="2100" dirty="0" smtClean="0">
              <a:latin typeface="Arial"/>
              <a:cs typeface="Arial"/>
            </a:endParaRPr>
          </a:p>
          <a:p>
            <a:pPr marL="144000" indent="-144000">
              <a:spcAft>
                <a:spcPts val="400"/>
              </a:spcAft>
            </a:pPr>
            <a:r>
              <a:rPr lang="en-US" sz="2100" dirty="0" smtClean="0">
                <a:latin typeface="Arial"/>
                <a:cs typeface="Arial"/>
              </a:rPr>
              <a:t>Ligation to 3’ and 5’ adapters</a:t>
            </a:r>
          </a:p>
          <a:p>
            <a:pPr marL="144000" indent="-144000">
              <a:spcAft>
                <a:spcPts val="400"/>
              </a:spcAft>
            </a:pPr>
            <a:r>
              <a:rPr lang="en-US" sz="2100" dirty="0" smtClean="0">
                <a:latin typeface="Arial"/>
                <a:cs typeface="Arial"/>
              </a:rPr>
              <a:t>Fragments adhere to surface of flow cell</a:t>
            </a:r>
          </a:p>
          <a:p>
            <a:pPr marL="144000" indent="-144000">
              <a:spcAft>
                <a:spcPts val="400"/>
              </a:spcAft>
            </a:pPr>
            <a:r>
              <a:rPr lang="en-US" sz="2100" dirty="0" smtClean="0">
                <a:latin typeface="Arial"/>
                <a:cs typeface="Arial"/>
              </a:rPr>
              <a:t>Fragments are amplified (cluster generation)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3" name="Group 9"/>
          <p:cNvGrpSpPr/>
          <p:nvPr/>
        </p:nvGrpSpPr>
        <p:grpSpPr>
          <a:xfrm>
            <a:off x="2819400" y="1775136"/>
            <a:ext cx="3657600" cy="4678200"/>
            <a:chOff x="2819400" y="1447800"/>
            <a:chExt cx="3657600" cy="4678200"/>
          </a:xfrm>
        </p:grpSpPr>
        <p:sp>
          <p:nvSpPr>
            <p:cNvPr id="5" name="Rounded Rectangle 4"/>
            <p:cNvSpPr/>
            <p:nvPr/>
          </p:nvSpPr>
          <p:spPr>
            <a:xfrm>
              <a:off x="2819400" y="14478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Experimental design</a:t>
              </a:r>
              <a:endParaRPr lang="en-US" dirty="0">
                <a:solidFill>
                  <a:schemeClr val="tx1"/>
                </a:solidFill>
                <a:latin typeface="Arial"/>
                <a:cs typeface="Arial"/>
              </a:endParaRPr>
            </a:p>
          </p:txBody>
        </p:sp>
        <p:sp>
          <p:nvSpPr>
            <p:cNvPr id="6" name="Rounded Rectangle 5"/>
            <p:cNvSpPr/>
            <p:nvPr/>
          </p:nvSpPr>
          <p:spPr>
            <a:xfrm>
              <a:off x="2819400" y="241935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Library preparation</a:t>
              </a:r>
              <a:endParaRPr lang="en-US" dirty="0">
                <a:solidFill>
                  <a:schemeClr val="tx1"/>
                </a:solidFill>
                <a:latin typeface="Arial"/>
                <a:cs typeface="Arial"/>
              </a:endParaRPr>
            </a:p>
          </p:txBody>
        </p:sp>
        <p:sp>
          <p:nvSpPr>
            <p:cNvPr id="7" name="Rounded Rectangle 6"/>
            <p:cNvSpPr/>
            <p:nvPr/>
          </p:nvSpPr>
          <p:spPr>
            <a:xfrm>
              <a:off x="2819400" y="3390900"/>
              <a:ext cx="3657600" cy="792000"/>
            </a:xfrm>
            <a:prstGeom prst="roundRect">
              <a:avLst/>
            </a:prstGeom>
            <a:solidFill>
              <a:schemeClr val="bg2"/>
            </a:solid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Sequencing</a:t>
              </a:r>
              <a:endParaRPr lang="en-US" dirty="0">
                <a:solidFill>
                  <a:schemeClr val="tx1"/>
                </a:solidFill>
                <a:latin typeface="Arial"/>
                <a:cs typeface="Arial"/>
              </a:endParaRPr>
            </a:p>
          </p:txBody>
        </p:sp>
        <p:sp>
          <p:nvSpPr>
            <p:cNvPr id="8" name="Rounded Rectangle 7"/>
            <p:cNvSpPr/>
            <p:nvPr/>
          </p:nvSpPr>
          <p:spPr>
            <a:xfrm>
              <a:off x="2819400" y="436245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latin typeface="Arial"/>
                  <a:cs typeface="Arial"/>
                </a:rPr>
                <a:t>Bioinformatic</a:t>
              </a:r>
              <a:r>
                <a:rPr lang="en-US" dirty="0" smtClean="0">
                  <a:solidFill>
                    <a:schemeClr val="tx1"/>
                  </a:solidFill>
                  <a:latin typeface="Arial"/>
                  <a:cs typeface="Arial"/>
                </a:rPr>
                <a:t> analysis</a:t>
              </a:r>
              <a:endParaRPr lang="en-US" dirty="0">
                <a:solidFill>
                  <a:schemeClr val="tx1"/>
                </a:solidFill>
                <a:latin typeface="Arial"/>
                <a:cs typeface="Arial"/>
              </a:endParaRPr>
            </a:p>
          </p:txBody>
        </p:sp>
        <p:sp>
          <p:nvSpPr>
            <p:cNvPr id="9" name="Rounded Rectangle 8"/>
            <p:cNvSpPr/>
            <p:nvPr/>
          </p:nvSpPr>
          <p:spPr>
            <a:xfrm>
              <a:off x="2819400" y="53340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Validation</a:t>
              </a:r>
              <a:endParaRPr lang="en-US" dirty="0">
                <a:solidFill>
                  <a:schemeClr val="tx1"/>
                </a:solidFill>
                <a:latin typeface="Arial"/>
                <a:cs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Sequencing</a:t>
            </a:r>
            <a:endParaRPr lang="en-US" dirty="0">
              <a:solidFill>
                <a:srgbClr val="008000"/>
              </a:solidFill>
            </a:endParaRPr>
          </a:p>
        </p:txBody>
      </p:sp>
      <p:pic>
        <p:nvPicPr>
          <p:cNvPr id="4" name="Picture 3" descr="ilmn-step7-12.jpg"/>
          <p:cNvPicPr>
            <a:picLocks noChangeAspect="1"/>
          </p:cNvPicPr>
          <p:nvPr/>
        </p:nvPicPr>
        <p:blipFill>
          <a:blip r:embed="rId3"/>
          <a:stretch>
            <a:fillRect/>
          </a:stretch>
        </p:blipFill>
        <p:spPr>
          <a:xfrm>
            <a:off x="4287202" y="764704"/>
            <a:ext cx="4247198" cy="5747385"/>
          </a:xfrm>
          <a:prstGeom prst="rect">
            <a:avLst/>
          </a:prstGeom>
        </p:spPr>
      </p:pic>
      <p:sp>
        <p:nvSpPr>
          <p:cNvPr id="5" name="Content Placeholder 2"/>
          <p:cNvSpPr>
            <a:spLocks noGrp="1"/>
          </p:cNvSpPr>
          <p:nvPr>
            <p:ph idx="1"/>
          </p:nvPr>
        </p:nvSpPr>
        <p:spPr>
          <a:xfrm>
            <a:off x="86544" y="1905000"/>
            <a:ext cx="3952056" cy="4953000"/>
          </a:xfrm>
        </p:spPr>
        <p:txBody>
          <a:bodyPr/>
          <a:lstStyle/>
          <a:p>
            <a:pPr marL="144000" indent="-144000">
              <a:spcAft>
                <a:spcPts val="400"/>
              </a:spcAft>
            </a:pPr>
            <a:r>
              <a:rPr lang="en-US" sz="1900" dirty="0" err="1" smtClean="0">
                <a:latin typeface="Arial"/>
                <a:cs typeface="Arial"/>
              </a:rPr>
              <a:t>dNTPs</a:t>
            </a:r>
            <a:r>
              <a:rPr lang="en-US" sz="1900" dirty="0" smtClean="0">
                <a:latin typeface="Arial"/>
                <a:cs typeface="Arial"/>
              </a:rPr>
              <a:t> introduced into the flow cell</a:t>
            </a:r>
          </a:p>
          <a:p>
            <a:pPr marL="144000" indent="-144000">
              <a:spcAft>
                <a:spcPts val="400"/>
              </a:spcAft>
            </a:pPr>
            <a:r>
              <a:rPr lang="en-US" sz="1900" dirty="0" smtClean="0">
                <a:latin typeface="Arial"/>
                <a:cs typeface="Arial"/>
              </a:rPr>
              <a:t>Each </a:t>
            </a:r>
            <a:r>
              <a:rPr lang="en-US" sz="1900" dirty="0" err="1" smtClean="0">
                <a:latin typeface="Arial"/>
                <a:cs typeface="Arial"/>
              </a:rPr>
              <a:t>dNTP</a:t>
            </a:r>
            <a:r>
              <a:rPr lang="en-US" sz="1900" dirty="0" smtClean="0">
                <a:latin typeface="Arial"/>
                <a:cs typeface="Arial"/>
              </a:rPr>
              <a:t> fluorescently </a:t>
            </a:r>
            <a:r>
              <a:rPr lang="en-US" sz="1900" dirty="0" err="1" smtClean="0">
                <a:latin typeface="Arial"/>
                <a:cs typeface="Arial"/>
              </a:rPr>
              <a:t>labelled</a:t>
            </a:r>
            <a:r>
              <a:rPr lang="en-US" sz="1900" dirty="0" smtClean="0">
                <a:latin typeface="Arial"/>
                <a:cs typeface="Arial"/>
              </a:rPr>
              <a:t> with different dye</a:t>
            </a:r>
          </a:p>
          <a:p>
            <a:pPr marL="144000" indent="-144000">
              <a:spcAft>
                <a:spcPts val="400"/>
              </a:spcAft>
            </a:pPr>
            <a:r>
              <a:rPr lang="en-US" sz="1900" dirty="0" smtClean="0">
                <a:latin typeface="Arial"/>
                <a:cs typeface="Arial"/>
              </a:rPr>
              <a:t>The 4 bases compete for binding to first base of the DNA template</a:t>
            </a:r>
          </a:p>
          <a:p>
            <a:pPr marL="144000" indent="-144000">
              <a:spcAft>
                <a:spcPts val="400"/>
              </a:spcAft>
            </a:pPr>
            <a:r>
              <a:rPr lang="en-US" sz="1900" dirty="0" smtClean="0">
                <a:latin typeface="Arial"/>
                <a:cs typeface="Arial"/>
              </a:rPr>
              <a:t>Unbound </a:t>
            </a:r>
            <a:r>
              <a:rPr lang="en-US" sz="1900" dirty="0" err="1" smtClean="0">
                <a:latin typeface="Arial"/>
                <a:cs typeface="Arial"/>
              </a:rPr>
              <a:t>dNTP</a:t>
            </a:r>
            <a:r>
              <a:rPr lang="en-US" sz="1900" dirty="0" smtClean="0">
                <a:latin typeface="Arial"/>
                <a:cs typeface="Arial"/>
              </a:rPr>
              <a:t> washed off</a:t>
            </a:r>
          </a:p>
          <a:p>
            <a:pPr marL="144000" indent="-144000">
              <a:spcAft>
                <a:spcPts val="400"/>
              </a:spcAft>
            </a:pPr>
            <a:r>
              <a:rPr lang="en-US" sz="1900" dirty="0" smtClean="0">
                <a:latin typeface="Arial"/>
                <a:cs typeface="Arial"/>
              </a:rPr>
              <a:t>Laser used to excite the dyes</a:t>
            </a:r>
          </a:p>
          <a:p>
            <a:pPr marL="144000" indent="-144000">
              <a:spcAft>
                <a:spcPts val="400"/>
              </a:spcAft>
            </a:pPr>
            <a:r>
              <a:rPr lang="en-US" sz="1900" dirty="0" smtClean="0">
                <a:latin typeface="Arial"/>
                <a:cs typeface="Arial"/>
              </a:rPr>
              <a:t>Image captured</a:t>
            </a:r>
          </a:p>
          <a:p>
            <a:pPr marL="144000" indent="-144000">
              <a:spcAft>
                <a:spcPts val="400"/>
              </a:spcAft>
            </a:pPr>
            <a:r>
              <a:rPr lang="en-US" sz="1900" dirty="0" smtClean="0">
                <a:latin typeface="Arial"/>
                <a:cs typeface="Arial"/>
              </a:rPr>
              <a:t>3’ terminal group and dye removed</a:t>
            </a:r>
          </a:p>
          <a:p>
            <a:pPr marL="144000" indent="-144000">
              <a:spcAft>
                <a:spcPts val="400"/>
              </a:spcAft>
            </a:pPr>
            <a:r>
              <a:rPr lang="en-US" sz="1900" dirty="0" smtClean="0">
                <a:latin typeface="Arial"/>
                <a:cs typeface="Arial"/>
              </a:rPr>
              <a:t>Cycle repeated (# times = read length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Sequencing</a:t>
            </a:r>
            <a:endParaRPr lang="en-US" dirty="0">
              <a:solidFill>
                <a:srgbClr val="008000"/>
              </a:solidFill>
            </a:endParaRPr>
          </a:p>
        </p:txBody>
      </p:sp>
      <p:pic>
        <p:nvPicPr>
          <p:cNvPr id="4" name="Picture 3" descr="Roche_Instrument.JPG"/>
          <p:cNvPicPr>
            <a:picLocks noChangeAspect="1"/>
          </p:cNvPicPr>
          <p:nvPr/>
        </p:nvPicPr>
        <p:blipFill>
          <a:blip r:embed="rId2"/>
          <a:stretch>
            <a:fillRect/>
          </a:stretch>
        </p:blipFill>
        <p:spPr>
          <a:xfrm>
            <a:off x="152400" y="2122528"/>
            <a:ext cx="3950208" cy="2962656"/>
          </a:xfrm>
          <a:prstGeom prst="rect">
            <a:avLst/>
          </a:prstGeom>
        </p:spPr>
      </p:pic>
      <p:pic>
        <p:nvPicPr>
          <p:cNvPr id="5" name="Picture 4" descr="head_fastq.tiff"/>
          <p:cNvPicPr preferRelativeResize="0">
            <a:picLocks noChangeAspect="1"/>
          </p:cNvPicPr>
          <p:nvPr/>
        </p:nvPicPr>
        <p:blipFill>
          <a:blip r:embed="rId3"/>
          <a:srcRect l="779" r="8566" b="13034"/>
          <a:stretch>
            <a:fillRect/>
          </a:stretch>
        </p:blipFill>
        <p:spPr>
          <a:xfrm>
            <a:off x="4267200" y="1330180"/>
            <a:ext cx="4770842" cy="5195164"/>
          </a:xfrm>
          <a:prstGeom prst="rect">
            <a:avLst/>
          </a:prstGeom>
        </p:spPr>
      </p:pic>
      <p:sp>
        <p:nvSpPr>
          <p:cNvPr id="6" name="TextBox 5"/>
          <p:cNvSpPr txBox="1"/>
          <p:nvPr/>
        </p:nvSpPr>
        <p:spPr>
          <a:xfrm>
            <a:off x="6307201" y="899428"/>
            <a:ext cx="1236599" cy="369332"/>
          </a:xfrm>
          <a:prstGeom prst="rect">
            <a:avLst/>
          </a:prstGeom>
          <a:noFill/>
        </p:spPr>
        <p:txBody>
          <a:bodyPr wrap="none" rtlCol="0">
            <a:spAutoFit/>
          </a:bodyPr>
          <a:lstStyle/>
          <a:p>
            <a:r>
              <a:rPr lang="en-US" dirty="0" err="1" smtClean="0"/>
              <a:t>Fastq</a:t>
            </a:r>
            <a:r>
              <a:rPr lang="en-US" dirty="0" smtClean="0"/>
              <a:t> files</a:t>
            </a:r>
            <a:endParaRPr lang="en-US" dirty="0"/>
          </a:p>
        </p:txBody>
      </p:sp>
      <p:sp>
        <p:nvSpPr>
          <p:cNvPr id="7" name="Curved Down Arrow 6"/>
          <p:cNvSpPr>
            <a:spLocks noChangeAspect="1"/>
          </p:cNvSpPr>
          <p:nvPr/>
        </p:nvSpPr>
        <p:spPr>
          <a:xfrm>
            <a:off x="3276600" y="1539633"/>
            <a:ext cx="1948579" cy="1355967"/>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924944"/>
            <a:ext cx="8229600" cy="792088"/>
          </a:xfrm>
        </p:spPr>
        <p:txBody>
          <a:bodyPr/>
          <a:lstStyle/>
          <a:p>
            <a:pPr algn="ctr"/>
            <a:r>
              <a:rPr lang="en-AU" sz="3600" dirty="0" smtClean="0">
                <a:solidFill>
                  <a:srgbClr val="008000"/>
                </a:solidFill>
              </a:rPr>
              <a:t>RNA-</a:t>
            </a:r>
            <a:r>
              <a:rPr lang="en-AU" sz="3600" dirty="0" err="1" smtClean="0">
                <a:solidFill>
                  <a:srgbClr val="008000"/>
                </a:solidFill>
              </a:rPr>
              <a:t>Seq</a:t>
            </a:r>
            <a:endParaRPr lang="en-AU" sz="3600" dirty="0">
              <a:solidFill>
                <a:srgbClr val="008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3" name="Group 9"/>
          <p:cNvGrpSpPr/>
          <p:nvPr/>
        </p:nvGrpSpPr>
        <p:grpSpPr>
          <a:xfrm>
            <a:off x="2819400" y="1631120"/>
            <a:ext cx="3657600" cy="4678200"/>
            <a:chOff x="2819400" y="1447800"/>
            <a:chExt cx="3657600" cy="4678200"/>
          </a:xfrm>
        </p:grpSpPr>
        <p:sp>
          <p:nvSpPr>
            <p:cNvPr id="5" name="Rounded Rectangle 4"/>
            <p:cNvSpPr/>
            <p:nvPr/>
          </p:nvSpPr>
          <p:spPr>
            <a:xfrm>
              <a:off x="2819400" y="14478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Experimental design</a:t>
              </a:r>
              <a:endParaRPr lang="en-US" dirty="0">
                <a:solidFill>
                  <a:schemeClr val="tx1"/>
                </a:solidFill>
                <a:latin typeface="Arial"/>
                <a:cs typeface="Arial"/>
              </a:endParaRPr>
            </a:p>
          </p:txBody>
        </p:sp>
        <p:sp>
          <p:nvSpPr>
            <p:cNvPr id="6" name="Rounded Rectangle 5"/>
            <p:cNvSpPr/>
            <p:nvPr/>
          </p:nvSpPr>
          <p:spPr>
            <a:xfrm>
              <a:off x="2819400" y="241935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Library preparation</a:t>
              </a:r>
              <a:endParaRPr lang="en-US" dirty="0">
                <a:solidFill>
                  <a:schemeClr val="tx1"/>
                </a:solidFill>
                <a:latin typeface="Arial"/>
                <a:cs typeface="Arial"/>
              </a:endParaRPr>
            </a:p>
          </p:txBody>
        </p:sp>
        <p:sp>
          <p:nvSpPr>
            <p:cNvPr id="7" name="Rounded Rectangle 6"/>
            <p:cNvSpPr/>
            <p:nvPr/>
          </p:nvSpPr>
          <p:spPr>
            <a:xfrm>
              <a:off x="2819400" y="33909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Sequencing</a:t>
              </a:r>
              <a:endParaRPr lang="en-US" dirty="0">
                <a:solidFill>
                  <a:schemeClr val="tx1"/>
                </a:solidFill>
                <a:latin typeface="Arial"/>
                <a:cs typeface="Arial"/>
              </a:endParaRPr>
            </a:p>
          </p:txBody>
        </p:sp>
        <p:sp>
          <p:nvSpPr>
            <p:cNvPr id="8" name="Rounded Rectangle 7"/>
            <p:cNvSpPr/>
            <p:nvPr/>
          </p:nvSpPr>
          <p:spPr>
            <a:xfrm>
              <a:off x="2819400" y="4362450"/>
              <a:ext cx="3657600" cy="792000"/>
            </a:xfrm>
            <a:prstGeom prst="roundRect">
              <a:avLst/>
            </a:prstGeom>
            <a:solidFill>
              <a:schemeClr val="bg2"/>
            </a:solid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latin typeface="Arial"/>
                  <a:cs typeface="Arial"/>
                </a:rPr>
                <a:t>Bioinformatic</a:t>
              </a:r>
              <a:r>
                <a:rPr lang="en-US" dirty="0" smtClean="0">
                  <a:solidFill>
                    <a:schemeClr val="tx1"/>
                  </a:solidFill>
                  <a:latin typeface="Arial"/>
                  <a:cs typeface="Arial"/>
                </a:rPr>
                <a:t> analysis</a:t>
              </a:r>
              <a:endParaRPr lang="en-US" dirty="0">
                <a:solidFill>
                  <a:schemeClr val="tx1"/>
                </a:solidFill>
                <a:latin typeface="Arial"/>
                <a:cs typeface="Arial"/>
              </a:endParaRPr>
            </a:p>
          </p:txBody>
        </p:sp>
        <p:sp>
          <p:nvSpPr>
            <p:cNvPr id="9" name="Rounded Rectangle 8"/>
            <p:cNvSpPr/>
            <p:nvPr/>
          </p:nvSpPr>
          <p:spPr>
            <a:xfrm>
              <a:off x="2819400" y="53340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Validation</a:t>
              </a:r>
              <a:endParaRPr lang="en-US" dirty="0">
                <a:solidFill>
                  <a:schemeClr val="tx1"/>
                </a:solidFill>
                <a:latin typeface="Arial"/>
                <a:cs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4" name="Group 3"/>
          <p:cNvGrpSpPr/>
          <p:nvPr/>
        </p:nvGrpSpPr>
        <p:grpSpPr>
          <a:xfrm>
            <a:off x="2819400" y="1484784"/>
            <a:ext cx="3657600" cy="4968480"/>
            <a:chOff x="2819400" y="1484784"/>
            <a:chExt cx="3657600" cy="4968480"/>
          </a:xfrm>
        </p:grpSpPr>
        <p:sp>
          <p:nvSpPr>
            <p:cNvPr id="5" name="Rounded Rectangle 4"/>
            <p:cNvSpPr/>
            <p:nvPr/>
          </p:nvSpPr>
          <p:spPr>
            <a:xfrm>
              <a:off x="2819400" y="1484784"/>
              <a:ext cx="3657600" cy="648000"/>
            </a:xfrm>
            <a:prstGeom prst="roundRect">
              <a:avLst/>
            </a:prstGeom>
            <a:solidFill>
              <a:schemeClr val="bg2"/>
            </a:solid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latin typeface="Arial"/>
                  <a:cs typeface="Arial"/>
                </a:rPr>
                <a:t>Bioinformatic</a:t>
              </a:r>
              <a:r>
                <a:rPr lang="en-US" dirty="0" smtClean="0">
                  <a:solidFill>
                    <a:schemeClr val="tx1"/>
                  </a:solidFill>
                  <a:latin typeface="Arial"/>
                  <a:cs typeface="Arial"/>
                </a:rPr>
                <a:t> analysis</a:t>
              </a:r>
              <a:endParaRPr lang="en-US" dirty="0">
                <a:solidFill>
                  <a:schemeClr val="tx1"/>
                </a:solidFill>
                <a:latin typeface="Arial"/>
                <a:cs typeface="Arial"/>
              </a:endParaRPr>
            </a:p>
          </p:txBody>
        </p:sp>
        <p:sp>
          <p:nvSpPr>
            <p:cNvPr id="6" name="Rounded Rectangle 5"/>
            <p:cNvSpPr/>
            <p:nvPr/>
          </p:nvSpPr>
          <p:spPr>
            <a:xfrm>
              <a:off x="2819400" y="2348880"/>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Quality checking</a:t>
              </a:r>
              <a:endParaRPr lang="en-US" dirty="0">
                <a:solidFill>
                  <a:schemeClr val="tx1"/>
                </a:solidFill>
                <a:latin typeface="Arial"/>
                <a:cs typeface="Arial"/>
              </a:endParaRPr>
            </a:p>
          </p:txBody>
        </p:sp>
        <p:sp>
          <p:nvSpPr>
            <p:cNvPr id="7" name="Rounded Rectangle 6"/>
            <p:cNvSpPr/>
            <p:nvPr/>
          </p:nvSpPr>
          <p:spPr>
            <a:xfrm>
              <a:off x="2819400" y="3212976"/>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Mapping reads to genome</a:t>
              </a:r>
              <a:endParaRPr lang="en-US" dirty="0">
                <a:solidFill>
                  <a:schemeClr val="tx1"/>
                </a:solidFill>
                <a:latin typeface="Arial"/>
                <a:cs typeface="Arial"/>
              </a:endParaRPr>
            </a:p>
          </p:txBody>
        </p:sp>
        <p:sp>
          <p:nvSpPr>
            <p:cNvPr id="8" name="Rounded Rectangle 7"/>
            <p:cNvSpPr/>
            <p:nvPr/>
          </p:nvSpPr>
          <p:spPr>
            <a:xfrm>
              <a:off x="2819400" y="4077072"/>
              <a:ext cx="3657600" cy="648000"/>
            </a:xfrm>
            <a:prstGeom prst="roundRect">
              <a:avLst/>
            </a:prstGeom>
            <a:solidFill>
              <a:schemeClr val="bg2">
                <a:lumMod val="75000"/>
              </a:schemeClr>
            </a:solid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Read summarization</a:t>
              </a:r>
              <a:endParaRPr lang="en-US" dirty="0">
                <a:solidFill>
                  <a:schemeClr val="tx1"/>
                </a:solidFill>
                <a:latin typeface="Arial"/>
                <a:cs typeface="Arial"/>
              </a:endParaRPr>
            </a:p>
          </p:txBody>
        </p:sp>
        <p:sp>
          <p:nvSpPr>
            <p:cNvPr id="9" name="Rounded Rectangle 8"/>
            <p:cNvSpPr/>
            <p:nvPr/>
          </p:nvSpPr>
          <p:spPr>
            <a:xfrm>
              <a:off x="2819400" y="4941168"/>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Differential expression </a:t>
              </a:r>
              <a:endParaRPr lang="en-US" dirty="0">
                <a:solidFill>
                  <a:schemeClr val="tx1"/>
                </a:solidFill>
                <a:latin typeface="Arial"/>
                <a:cs typeface="Arial"/>
              </a:endParaRPr>
            </a:p>
          </p:txBody>
        </p:sp>
        <p:sp>
          <p:nvSpPr>
            <p:cNvPr id="10" name="Rounded Rectangle 9"/>
            <p:cNvSpPr/>
            <p:nvPr/>
          </p:nvSpPr>
          <p:spPr>
            <a:xfrm>
              <a:off x="2819400" y="5805264"/>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Biological interpretation</a:t>
              </a:r>
              <a:endParaRPr lang="en-US" dirty="0">
                <a:solidFill>
                  <a:schemeClr val="tx1"/>
                </a:solidFill>
                <a:latin typeface="Arial"/>
                <a:cs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4" name="Group 3"/>
          <p:cNvGrpSpPr/>
          <p:nvPr/>
        </p:nvGrpSpPr>
        <p:grpSpPr>
          <a:xfrm>
            <a:off x="2819400" y="1484784"/>
            <a:ext cx="3657600" cy="4968480"/>
            <a:chOff x="2819400" y="1484784"/>
            <a:chExt cx="3657600" cy="4968480"/>
          </a:xfrm>
        </p:grpSpPr>
        <p:sp>
          <p:nvSpPr>
            <p:cNvPr id="5" name="Rounded Rectangle 4"/>
            <p:cNvSpPr/>
            <p:nvPr/>
          </p:nvSpPr>
          <p:spPr>
            <a:xfrm>
              <a:off x="2819400" y="1484784"/>
              <a:ext cx="3657600" cy="648000"/>
            </a:xfrm>
            <a:prstGeom prst="roundRect">
              <a:avLst/>
            </a:prstGeom>
            <a:solidFill>
              <a:schemeClr val="bg2"/>
            </a:solid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latin typeface="Arial"/>
                  <a:cs typeface="Arial"/>
                </a:rPr>
                <a:t>Bioinformatic</a:t>
              </a:r>
              <a:r>
                <a:rPr lang="en-US" dirty="0" smtClean="0">
                  <a:solidFill>
                    <a:schemeClr val="tx1"/>
                  </a:solidFill>
                  <a:latin typeface="Arial"/>
                  <a:cs typeface="Arial"/>
                </a:rPr>
                <a:t> analysis</a:t>
              </a:r>
              <a:endParaRPr lang="en-US" dirty="0">
                <a:solidFill>
                  <a:schemeClr val="tx1"/>
                </a:solidFill>
                <a:latin typeface="Arial"/>
                <a:cs typeface="Arial"/>
              </a:endParaRPr>
            </a:p>
          </p:txBody>
        </p:sp>
        <p:sp>
          <p:nvSpPr>
            <p:cNvPr id="6" name="Rounded Rectangle 5"/>
            <p:cNvSpPr/>
            <p:nvPr/>
          </p:nvSpPr>
          <p:spPr>
            <a:xfrm>
              <a:off x="2819400" y="2348880"/>
              <a:ext cx="3657600" cy="648000"/>
            </a:xfrm>
            <a:prstGeom prst="roundRect">
              <a:avLst/>
            </a:prstGeom>
            <a:solidFill>
              <a:schemeClr val="bg2">
                <a:lumMod val="75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Quality checking</a:t>
              </a:r>
              <a:endParaRPr lang="en-US" dirty="0">
                <a:solidFill>
                  <a:schemeClr val="tx1"/>
                </a:solidFill>
                <a:latin typeface="Arial"/>
                <a:cs typeface="Arial"/>
              </a:endParaRPr>
            </a:p>
          </p:txBody>
        </p:sp>
        <p:sp>
          <p:nvSpPr>
            <p:cNvPr id="7" name="Rounded Rectangle 6"/>
            <p:cNvSpPr/>
            <p:nvPr/>
          </p:nvSpPr>
          <p:spPr>
            <a:xfrm>
              <a:off x="2819400" y="3212976"/>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Mapping reads to genome</a:t>
              </a:r>
              <a:endParaRPr lang="en-US" dirty="0">
                <a:solidFill>
                  <a:schemeClr val="tx1"/>
                </a:solidFill>
                <a:latin typeface="Arial"/>
                <a:cs typeface="Arial"/>
              </a:endParaRPr>
            </a:p>
          </p:txBody>
        </p:sp>
        <p:sp>
          <p:nvSpPr>
            <p:cNvPr id="8" name="Rounded Rectangle 7"/>
            <p:cNvSpPr/>
            <p:nvPr/>
          </p:nvSpPr>
          <p:spPr>
            <a:xfrm>
              <a:off x="2819400" y="4077072"/>
              <a:ext cx="3657600" cy="648000"/>
            </a:xfrm>
            <a:prstGeom prst="roundRect">
              <a:avLst/>
            </a:prstGeom>
            <a:solidFill>
              <a:schemeClr val="bg2">
                <a:lumMod val="75000"/>
              </a:schemeClr>
            </a:solid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Read summarization</a:t>
              </a:r>
              <a:endParaRPr lang="en-US" dirty="0">
                <a:solidFill>
                  <a:schemeClr val="tx1"/>
                </a:solidFill>
                <a:latin typeface="Arial"/>
                <a:cs typeface="Arial"/>
              </a:endParaRPr>
            </a:p>
          </p:txBody>
        </p:sp>
        <p:sp>
          <p:nvSpPr>
            <p:cNvPr id="9" name="Rounded Rectangle 8"/>
            <p:cNvSpPr/>
            <p:nvPr/>
          </p:nvSpPr>
          <p:spPr>
            <a:xfrm>
              <a:off x="2819400" y="4941168"/>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Differential expression </a:t>
              </a:r>
              <a:endParaRPr lang="en-US" dirty="0">
                <a:solidFill>
                  <a:schemeClr val="tx1"/>
                </a:solidFill>
                <a:latin typeface="Arial"/>
                <a:cs typeface="Arial"/>
              </a:endParaRPr>
            </a:p>
          </p:txBody>
        </p:sp>
        <p:sp>
          <p:nvSpPr>
            <p:cNvPr id="10" name="Rounded Rectangle 9"/>
            <p:cNvSpPr/>
            <p:nvPr/>
          </p:nvSpPr>
          <p:spPr>
            <a:xfrm>
              <a:off x="2819400" y="5805264"/>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Biological interpretation</a:t>
              </a:r>
              <a:endParaRPr lang="en-US" dirty="0">
                <a:solidFill>
                  <a:schemeClr val="tx1"/>
                </a:solidFill>
                <a:latin typeface="Arial"/>
                <a:cs typeface="Arial"/>
              </a:endParaRPr>
            </a:p>
          </p:txBody>
        </p:sp>
      </p:grpSp>
    </p:spTree>
    <p:extLst>
      <p:ext uri="{BB962C8B-B14F-4D97-AF65-F5344CB8AC3E}">
        <p14:creationId xmlns:p14="http://schemas.microsoft.com/office/powerpoint/2010/main" val="2797595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38400"/>
            <a:ext cx="4114800" cy="3962400"/>
          </a:xfrm>
        </p:spPr>
        <p:txBody>
          <a:bodyPr/>
          <a:lstStyle/>
          <a:p>
            <a:pPr>
              <a:spcBef>
                <a:spcPts val="1200"/>
              </a:spcBef>
            </a:pPr>
            <a:r>
              <a:rPr lang="en-US" sz="2400" dirty="0" smtClean="0">
                <a:latin typeface="Arial"/>
                <a:cs typeface="Arial"/>
              </a:rPr>
              <a:t>Covered yesterday</a:t>
            </a:r>
          </a:p>
          <a:p>
            <a:pPr>
              <a:spcBef>
                <a:spcPts val="1200"/>
              </a:spcBef>
            </a:pPr>
            <a:r>
              <a:rPr lang="en-US" sz="2400" dirty="0" err="1" smtClean="0">
                <a:latin typeface="Arial"/>
                <a:cs typeface="Arial"/>
              </a:rPr>
              <a:t>FastQC</a:t>
            </a:r>
            <a:r>
              <a:rPr lang="en-US" sz="2400" dirty="0" smtClean="0">
                <a:latin typeface="Arial"/>
                <a:cs typeface="Arial"/>
              </a:rPr>
              <a:t> tool</a:t>
            </a:r>
          </a:p>
          <a:p>
            <a:pPr>
              <a:spcBef>
                <a:spcPts val="1200"/>
              </a:spcBef>
            </a:pPr>
            <a:r>
              <a:rPr lang="en-US" sz="2400" dirty="0" smtClean="0">
                <a:latin typeface="Arial"/>
                <a:cs typeface="Arial"/>
              </a:rPr>
              <a:t>Generally unnecessary to trim unless doing de novo assembly</a:t>
            </a:r>
            <a:endParaRPr lang="en-US" sz="2400" dirty="0">
              <a:latin typeface="Arial"/>
              <a:cs typeface="Arial"/>
            </a:endParaRPr>
          </a:p>
        </p:txBody>
      </p:sp>
      <p:sp>
        <p:nvSpPr>
          <p:cNvPr id="2" name="Title 1"/>
          <p:cNvSpPr>
            <a:spLocks noGrp="1"/>
          </p:cNvSpPr>
          <p:nvPr>
            <p:ph type="title"/>
          </p:nvPr>
        </p:nvSpPr>
        <p:spPr/>
        <p:txBody>
          <a:bodyPr/>
          <a:lstStyle/>
          <a:p>
            <a:r>
              <a:rPr lang="en-US" dirty="0" smtClean="0">
                <a:solidFill>
                  <a:srgbClr val="008000"/>
                </a:solidFill>
              </a:rPr>
              <a:t>Quality checking</a:t>
            </a:r>
            <a:endParaRPr lang="en-US" dirty="0">
              <a:solidFill>
                <a:srgbClr val="008000"/>
              </a:solidFill>
            </a:endParaRPr>
          </a:p>
        </p:txBody>
      </p:sp>
      <p:pic>
        <p:nvPicPr>
          <p:cNvPr id="4" name="Picture 3" descr="per_base_quality.png"/>
          <p:cNvPicPr>
            <a:picLocks noChangeAspect="1"/>
          </p:cNvPicPr>
          <p:nvPr/>
        </p:nvPicPr>
        <p:blipFill>
          <a:blip r:embed="rId3"/>
          <a:stretch>
            <a:fillRect/>
          </a:stretch>
        </p:blipFill>
        <p:spPr>
          <a:xfrm>
            <a:off x="4724400" y="1981200"/>
            <a:ext cx="4064000" cy="304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4" name="Group 3"/>
          <p:cNvGrpSpPr/>
          <p:nvPr/>
        </p:nvGrpSpPr>
        <p:grpSpPr>
          <a:xfrm>
            <a:off x="2819400" y="1484784"/>
            <a:ext cx="3657600" cy="4968480"/>
            <a:chOff x="2819400" y="1484784"/>
            <a:chExt cx="3657600" cy="4968480"/>
          </a:xfrm>
        </p:grpSpPr>
        <p:sp>
          <p:nvSpPr>
            <p:cNvPr id="5" name="Rounded Rectangle 4"/>
            <p:cNvSpPr/>
            <p:nvPr/>
          </p:nvSpPr>
          <p:spPr>
            <a:xfrm>
              <a:off x="2819400" y="1484784"/>
              <a:ext cx="3657600" cy="648000"/>
            </a:xfrm>
            <a:prstGeom prst="roundRect">
              <a:avLst/>
            </a:prstGeom>
            <a:solidFill>
              <a:schemeClr val="bg2"/>
            </a:solid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latin typeface="Arial"/>
                  <a:cs typeface="Arial"/>
                </a:rPr>
                <a:t>Bioinformatic</a:t>
              </a:r>
              <a:r>
                <a:rPr lang="en-US" dirty="0" smtClean="0">
                  <a:solidFill>
                    <a:schemeClr val="tx1"/>
                  </a:solidFill>
                  <a:latin typeface="Arial"/>
                  <a:cs typeface="Arial"/>
                </a:rPr>
                <a:t> analysis</a:t>
              </a:r>
              <a:endParaRPr lang="en-US" dirty="0">
                <a:solidFill>
                  <a:schemeClr val="tx1"/>
                </a:solidFill>
                <a:latin typeface="Arial"/>
                <a:cs typeface="Arial"/>
              </a:endParaRPr>
            </a:p>
          </p:txBody>
        </p:sp>
        <p:sp>
          <p:nvSpPr>
            <p:cNvPr id="6" name="Rounded Rectangle 5"/>
            <p:cNvSpPr/>
            <p:nvPr/>
          </p:nvSpPr>
          <p:spPr>
            <a:xfrm>
              <a:off x="2819400" y="2348880"/>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Quality checking</a:t>
              </a:r>
              <a:endParaRPr lang="en-US" dirty="0">
                <a:solidFill>
                  <a:schemeClr val="tx1"/>
                </a:solidFill>
                <a:latin typeface="Arial"/>
                <a:cs typeface="Arial"/>
              </a:endParaRPr>
            </a:p>
          </p:txBody>
        </p:sp>
        <p:sp>
          <p:nvSpPr>
            <p:cNvPr id="7" name="Rounded Rectangle 6"/>
            <p:cNvSpPr/>
            <p:nvPr/>
          </p:nvSpPr>
          <p:spPr>
            <a:xfrm>
              <a:off x="2819400" y="3212976"/>
              <a:ext cx="3657600" cy="648000"/>
            </a:xfrm>
            <a:prstGeom prst="roundRect">
              <a:avLst/>
            </a:prstGeom>
            <a:solidFill>
              <a:schemeClr val="bg2">
                <a:lumMod val="75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Mapping reads to genome</a:t>
              </a:r>
              <a:endParaRPr lang="en-US" dirty="0">
                <a:solidFill>
                  <a:schemeClr val="tx1"/>
                </a:solidFill>
                <a:latin typeface="Arial"/>
                <a:cs typeface="Arial"/>
              </a:endParaRPr>
            </a:p>
          </p:txBody>
        </p:sp>
        <p:sp>
          <p:nvSpPr>
            <p:cNvPr id="8" name="Rounded Rectangle 7"/>
            <p:cNvSpPr/>
            <p:nvPr/>
          </p:nvSpPr>
          <p:spPr>
            <a:xfrm>
              <a:off x="2819400" y="4077072"/>
              <a:ext cx="3657600" cy="648000"/>
            </a:xfrm>
            <a:prstGeom prst="roundRect">
              <a:avLst/>
            </a:prstGeom>
            <a:solidFill>
              <a:schemeClr val="bg2">
                <a:lumMod val="75000"/>
              </a:schemeClr>
            </a:solid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Read summarization</a:t>
              </a:r>
              <a:endParaRPr lang="en-US" dirty="0">
                <a:solidFill>
                  <a:schemeClr val="tx1"/>
                </a:solidFill>
                <a:latin typeface="Arial"/>
                <a:cs typeface="Arial"/>
              </a:endParaRPr>
            </a:p>
          </p:txBody>
        </p:sp>
        <p:sp>
          <p:nvSpPr>
            <p:cNvPr id="9" name="Rounded Rectangle 8"/>
            <p:cNvSpPr/>
            <p:nvPr/>
          </p:nvSpPr>
          <p:spPr>
            <a:xfrm>
              <a:off x="2819400" y="4941168"/>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Differential expression </a:t>
              </a:r>
              <a:endParaRPr lang="en-US" dirty="0">
                <a:solidFill>
                  <a:schemeClr val="tx1"/>
                </a:solidFill>
                <a:latin typeface="Arial"/>
                <a:cs typeface="Arial"/>
              </a:endParaRPr>
            </a:p>
          </p:txBody>
        </p:sp>
        <p:sp>
          <p:nvSpPr>
            <p:cNvPr id="10" name="Rounded Rectangle 9"/>
            <p:cNvSpPr/>
            <p:nvPr/>
          </p:nvSpPr>
          <p:spPr>
            <a:xfrm>
              <a:off x="2819400" y="5805264"/>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Biological interpretation</a:t>
              </a:r>
              <a:endParaRPr lang="en-US" dirty="0">
                <a:solidFill>
                  <a:schemeClr val="tx1"/>
                </a:solidFill>
                <a:latin typeface="Arial"/>
                <a:cs typeface="Arial"/>
              </a:endParaRPr>
            </a:p>
          </p:txBody>
        </p:sp>
      </p:grpSp>
    </p:spTree>
    <p:extLst>
      <p:ext uri="{BB962C8B-B14F-4D97-AF65-F5344CB8AC3E}">
        <p14:creationId xmlns:p14="http://schemas.microsoft.com/office/powerpoint/2010/main" val="4073134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56048"/>
            <a:ext cx="8305800" cy="648816"/>
          </a:xfrm>
        </p:spPr>
        <p:txBody>
          <a:bodyPr/>
          <a:lstStyle/>
          <a:p>
            <a:pPr marL="109537" indent="0">
              <a:buNone/>
            </a:pPr>
            <a:r>
              <a:rPr lang="en-US" sz="2200" dirty="0" smtClean="0">
                <a:latin typeface="Arial"/>
                <a:cs typeface="Arial"/>
              </a:rPr>
              <a:t>mRNA processing/splicing</a:t>
            </a:r>
            <a:endParaRPr lang="en-US" sz="2200" dirty="0">
              <a:latin typeface="Arial"/>
              <a:cs typeface="Arial"/>
            </a:endParaRPr>
          </a:p>
        </p:txBody>
      </p:sp>
      <p:sp>
        <p:nvSpPr>
          <p:cNvPr id="2" name="Title 1"/>
          <p:cNvSpPr>
            <a:spLocks noGrp="1"/>
          </p:cNvSpPr>
          <p:nvPr>
            <p:ph type="title"/>
          </p:nvPr>
        </p:nvSpPr>
        <p:spPr/>
        <p:txBody>
          <a:bodyPr/>
          <a:lstStyle/>
          <a:p>
            <a:r>
              <a:rPr lang="en-US" dirty="0" smtClean="0">
                <a:solidFill>
                  <a:srgbClr val="008000"/>
                </a:solidFill>
              </a:rPr>
              <a:t>Alignment of reads to genome</a:t>
            </a:r>
            <a:endParaRPr lang="en-US" dirty="0">
              <a:solidFill>
                <a:srgbClr val="008000"/>
              </a:solidFill>
            </a:endParaRPr>
          </a:p>
        </p:txBody>
      </p:sp>
      <p:grpSp>
        <p:nvGrpSpPr>
          <p:cNvPr id="60" name="Group 59"/>
          <p:cNvGrpSpPr/>
          <p:nvPr/>
        </p:nvGrpSpPr>
        <p:grpSpPr>
          <a:xfrm>
            <a:off x="1536360" y="2312225"/>
            <a:ext cx="6921840" cy="1429691"/>
            <a:chOff x="1536360" y="2312225"/>
            <a:chExt cx="6921840" cy="1429691"/>
          </a:xfrm>
        </p:grpSpPr>
        <p:grpSp>
          <p:nvGrpSpPr>
            <p:cNvPr id="5" name="Group 119"/>
            <p:cNvGrpSpPr/>
            <p:nvPr/>
          </p:nvGrpSpPr>
          <p:grpSpPr>
            <a:xfrm>
              <a:off x="1536360" y="3112035"/>
              <a:ext cx="6921840" cy="440320"/>
              <a:chOff x="823532" y="3059619"/>
              <a:chExt cx="6921840" cy="440320"/>
            </a:xfrm>
          </p:grpSpPr>
          <p:grpSp>
            <p:nvGrpSpPr>
              <p:cNvPr id="39" name="Group 59"/>
              <p:cNvGrpSpPr/>
              <p:nvPr/>
            </p:nvGrpSpPr>
            <p:grpSpPr>
              <a:xfrm>
                <a:off x="823532" y="3059619"/>
                <a:ext cx="6439602" cy="439616"/>
                <a:chOff x="671132" y="2307971"/>
                <a:chExt cx="6439602" cy="439616"/>
              </a:xfrm>
            </p:grpSpPr>
            <p:cxnSp>
              <p:nvCxnSpPr>
                <p:cNvPr id="43" name="Straight Connector 42"/>
                <p:cNvCxnSpPr/>
                <p:nvPr/>
              </p:nvCxnSpPr>
              <p:spPr>
                <a:xfrm flipV="1">
                  <a:off x="984175" y="2683603"/>
                  <a:ext cx="6126559" cy="178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4" name="Group 16"/>
                <p:cNvGrpSpPr/>
                <p:nvPr/>
              </p:nvGrpSpPr>
              <p:grpSpPr>
                <a:xfrm>
                  <a:off x="671132" y="2638883"/>
                  <a:ext cx="2352992" cy="108704"/>
                  <a:chOff x="1109388" y="2093299"/>
                  <a:chExt cx="2352992" cy="108704"/>
                </a:xfrm>
              </p:grpSpPr>
              <p:sp>
                <p:nvSpPr>
                  <p:cNvPr id="47" name="Rectangle 46"/>
                  <p:cNvSpPr/>
                  <p:nvPr/>
                </p:nvSpPr>
                <p:spPr>
                  <a:xfrm>
                    <a:off x="1109388" y="2093299"/>
                    <a:ext cx="900000" cy="108000"/>
                  </a:xfrm>
                  <a:prstGeom prst="rect">
                    <a:avLst/>
                  </a:prstGeom>
                  <a:solidFill>
                    <a:schemeClr val="tx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022380" y="2094003"/>
                    <a:ext cx="1440000" cy="108000"/>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1413132" y="2316563"/>
                  <a:ext cx="599894" cy="369332"/>
                </a:xfrm>
                <a:prstGeom prst="rect">
                  <a:avLst/>
                </a:prstGeom>
                <a:noFill/>
              </p:spPr>
              <p:txBody>
                <a:bodyPr wrap="none" rtlCol="0">
                  <a:spAutoFit/>
                </a:bodyPr>
                <a:lstStyle/>
                <a:p>
                  <a:r>
                    <a:rPr lang="en-US" dirty="0" smtClean="0"/>
                    <a:t>T A1</a:t>
                  </a:r>
                  <a:endParaRPr lang="en-US" dirty="0"/>
                </a:p>
              </p:txBody>
            </p:sp>
            <p:sp>
              <p:nvSpPr>
                <p:cNvPr id="46" name="TextBox 45"/>
                <p:cNvSpPr txBox="1"/>
                <p:nvPr/>
              </p:nvSpPr>
              <p:spPr>
                <a:xfrm>
                  <a:off x="5849708" y="2307971"/>
                  <a:ext cx="599894" cy="369332"/>
                </a:xfrm>
                <a:prstGeom prst="rect">
                  <a:avLst/>
                </a:prstGeom>
                <a:noFill/>
              </p:spPr>
              <p:txBody>
                <a:bodyPr wrap="none" rtlCol="0">
                  <a:spAutoFit/>
                </a:bodyPr>
                <a:lstStyle/>
                <a:p>
                  <a:r>
                    <a:rPr lang="en-US" dirty="0" smtClean="0"/>
                    <a:t>T A2</a:t>
                  </a:r>
                  <a:endParaRPr lang="en-US" dirty="0"/>
                </a:p>
              </p:txBody>
            </p:sp>
          </p:grpSp>
          <p:sp>
            <p:nvSpPr>
              <p:cNvPr id="40" name="Rectangle 39"/>
              <p:cNvSpPr/>
              <p:nvPr/>
            </p:nvSpPr>
            <p:spPr>
              <a:xfrm>
                <a:off x="3173372" y="3391587"/>
                <a:ext cx="1080000" cy="108000"/>
              </a:xfrm>
              <a:prstGeom prst="rect">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6665372" y="3391939"/>
                <a:ext cx="1080000" cy="108000"/>
              </a:xfrm>
              <a:prstGeom prst="rect">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5225036" y="3391587"/>
                <a:ext cx="1440000" cy="108000"/>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33"/>
            <p:cNvGrpSpPr/>
            <p:nvPr/>
          </p:nvGrpSpPr>
          <p:grpSpPr>
            <a:xfrm>
              <a:off x="1536360" y="2312225"/>
              <a:ext cx="6457490" cy="492949"/>
              <a:chOff x="921212" y="1448974"/>
              <a:chExt cx="6457490" cy="492949"/>
            </a:xfrm>
          </p:grpSpPr>
          <p:cxnSp>
            <p:nvCxnSpPr>
              <p:cNvPr id="34" name="Straight Connector 33"/>
              <p:cNvCxnSpPr/>
              <p:nvPr/>
            </p:nvCxnSpPr>
            <p:spPr>
              <a:xfrm flipV="1">
                <a:off x="1252143" y="1851459"/>
                <a:ext cx="6126559" cy="178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921212" y="1815683"/>
                <a:ext cx="900000" cy="108000"/>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111116" y="1833923"/>
                <a:ext cx="1440000" cy="108000"/>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962876" y="1816387"/>
                <a:ext cx="1080000" cy="108000"/>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1851383" y="1448974"/>
                <a:ext cx="867019" cy="369332"/>
              </a:xfrm>
              <a:prstGeom prst="rect">
                <a:avLst/>
              </a:prstGeom>
              <a:noFill/>
            </p:spPr>
            <p:txBody>
              <a:bodyPr wrap="none" rtlCol="0">
                <a:spAutoFit/>
              </a:bodyPr>
              <a:lstStyle/>
              <a:p>
                <a:r>
                  <a:rPr lang="en-US" dirty="0" smtClean="0"/>
                  <a:t>Gene A</a:t>
                </a:r>
                <a:endParaRPr lang="en-US" dirty="0"/>
              </a:p>
            </p:txBody>
          </p:sp>
        </p:grpSp>
        <p:cxnSp>
          <p:nvCxnSpPr>
            <p:cNvPr id="8" name="Straight Arrow Connector 7"/>
            <p:cNvCxnSpPr>
              <a:cxnSpLocks noChangeAspect="1"/>
            </p:cNvCxnSpPr>
            <p:nvPr/>
          </p:nvCxnSpPr>
          <p:spPr>
            <a:xfrm rot="5400000">
              <a:off x="3391724" y="3178685"/>
              <a:ext cx="372081" cy="63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9" name="Group 69"/>
            <p:cNvGrpSpPr/>
            <p:nvPr/>
          </p:nvGrpSpPr>
          <p:grpSpPr>
            <a:xfrm>
              <a:off x="2020744" y="3651564"/>
              <a:ext cx="6056080" cy="90352"/>
              <a:chOff x="1307916" y="2668972"/>
              <a:chExt cx="6056080" cy="90352"/>
            </a:xfrm>
          </p:grpSpPr>
          <p:sp>
            <p:nvSpPr>
              <p:cNvPr id="11" name="Rectangle 10"/>
              <p:cNvSpPr/>
              <p:nvPr/>
            </p:nvSpPr>
            <p:spPr>
              <a:xfrm>
                <a:off x="2121468" y="2668972"/>
                <a:ext cx="216000" cy="90000"/>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75"/>
              <p:cNvGrpSpPr/>
              <p:nvPr/>
            </p:nvGrpSpPr>
            <p:grpSpPr>
              <a:xfrm>
                <a:off x="1655676" y="2668972"/>
                <a:ext cx="215680" cy="90000"/>
                <a:chOff x="1637084" y="1462976"/>
                <a:chExt cx="215680" cy="90000"/>
              </a:xfrm>
            </p:grpSpPr>
            <p:sp>
              <p:nvSpPr>
                <p:cNvPr id="24" name="Rectangle 23"/>
                <p:cNvSpPr/>
                <p:nvPr/>
              </p:nvSpPr>
              <p:spPr>
                <a:xfrm>
                  <a:off x="1637084" y="1462976"/>
                  <a:ext cx="108000" cy="9000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744764" y="1462976"/>
                  <a:ext cx="108000" cy="90000"/>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38"/>
              <p:cNvGrpSpPr/>
              <p:nvPr/>
            </p:nvGrpSpPr>
            <p:grpSpPr>
              <a:xfrm>
                <a:off x="3123196" y="2668972"/>
                <a:ext cx="788064" cy="90000"/>
                <a:chOff x="3123196" y="2668972"/>
                <a:chExt cx="788064" cy="90000"/>
              </a:xfrm>
            </p:grpSpPr>
            <p:sp>
              <p:nvSpPr>
                <p:cNvPr id="20" name="Rectangle 19"/>
                <p:cNvSpPr/>
                <p:nvPr/>
              </p:nvSpPr>
              <p:spPr>
                <a:xfrm>
                  <a:off x="3695260" y="2668972"/>
                  <a:ext cx="216000" cy="90000"/>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92"/>
                <p:cNvGrpSpPr/>
                <p:nvPr/>
              </p:nvGrpSpPr>
              <p:grpSpPr>
                <a:xfrm>
                  <a:off x="3123196" y="2668972"/>
                  <a:ext cx="215680" cy="90000"/>
                  <a:chOff x="1637084" y="1462976"/>
                  <a:chExt cx="215680" cy="90000"/>
                </a:xfrm>
              </p:grpSpPr>
              <p:sp>
                <p:nvSpPr>
                  <p:cNvPr id="22" name="Rectangle 21"/>
                  <p:cNvSpPr/>
                  <p:nvPr/>
                </p:nvSpPr>
                <p:spPr>
                  <a:xfrm>
                    <a:off x="1637084" y="1462976"/>
                    <a:ext cx="108000" cy="90000"/>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744764" y="1462976"/>
                    <a:ext cx="108000" cy="90000"/>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4" name="Rectangle 13"/>
              <p:cNvSpPr/>
              <p:nvPr/>
            </p:nvSpPr>
            <p:spPr>
              <a:xfrm>
                <a:off x="1307916" y="2668972"/>
                <a:ext cx="216000" cy="90000"/>
              </a:xfrm>
              <a:prstGeom prst="rect">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39"/>
              <p:cNvGrpSpPr/>
              <p:nvPr/>
            </p:nvGrpSpPr>
            <p:grpSpPr>
              <a:xfrm>
                <a:off x="6575932" y="2669324"/>
                <a:ext cx="788064" cy="90000"/>
                <a:chOff x="3123196" y="2668972"/>
                <a:chExt cx="788064" cy="90000"/>
              </a:xfrm>
            </p:grpSpPr>
            <p:sp>
              <p:nvSpPr>
                <p:cNvPr id="16" name="Rectangle 15"/>
                <p:cNvSpPr/>
                <p:nvPr/>
              </p:nvSpPr>
              <p:spPr>
                <a:xfrm>
                  <a:off x="3695260" y="2668972"/>
                  <a:ext cx="216000" cy="90000"/>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92"/>
                <p:cNvGrpSpPr/>
                <p:nvPr/>
              </p:nvGrpSpPr>
              <p:grpSpPr>
                <a:xfrm>
                  <a:off x="3123196" y="2668972"/>
                  <a:ext cx="215680" cy="90000"/>
                  <a:chOff x="1637084" y="1462976"/>
                  <a:chExt cx="215680" cy="90000"/>
                </a:xfrm>
              </p:grpSpPr>
              <p:sp>
                <p:nvSpPr>
                  <p:cNvPr id="18" name="Rectangle 17"/>
                  <p:cNvSpPr/>
                  <p:nvPr/>
                </p:nvSpPr>
                <p:spPr>
                  <a:xfrm>
                    <a:off x="1637084" y="1462976"/>
                    <a:ext cx="108000" cy="90000"/>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744764" y="1462976"/>
                    <a:ext cx="108000" cy="90000"/>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sp>
        <p:nvSpPr>
          <p:cNvPr id="10" name="TextBox 9"/>
          <p:cNvSpPr txBox="1"/>
          <p:nvPr/>
        </p:nvSpPr>
        <p:spPr>
          <a:xfrm>
            <a:off x="1061635" y="4294257"/>
            <a:ext cx="4837720" cy="430887"/>
          </a:xfrm>
          <a:prstGeom prst="rect">
            <a:avLst/>
          </a:prstGeom>
          <a:noFill/>
        </p:spPr>
        <p:txBody>
          <a:bodyPr wrap="none" rtlCol="0">
            <a:spAutoFit/>
          </a:bodyPr>
          <a:lstStyle/>
          <a:p>
            <a:r>
              <a:rPr lang="en-US" sz="2200" dirty="0" smtClean="0"/>
              <a:t>Mapping RNA-</a:t>
            </a:r>
            <a:r>
              <a:rPr lang="en-US" sz="2200" dirty="0" err="1" smtClean="0"/>
              <a:t>seq</a:t>
            </a:r>
            <a:r>
              <a:rPr lang="en-US" sz="2200" dirty="0" smtClean="0"/>
              <a:t> reads back to genome</a:t>
            </a:r>
            <a:endParaRPr lang="en-US" sz="2200" dirty="0"/>
          </a:p>
        </p:txBody>
      </p:sp>
      <p:grpSp>
        <p:nvGrpSpPr>
          <p:cNvPr id="33" name="Group 32"/>
          <p:cNvGrpSpPr/>
          <p:nvPr/>
        </p:nvGrpSpPr>
        <p:grpSpPr>
          <a:xfrm>
            <a:off x="1691680" y="4699638"/>
            <a:ext cx="6457490" cy="1177634"/>
            <a:chOff x="1769256" y="4537366"/>
            <a:chExt cx="6457490" cy="1177634"/>
          </a:xfrm>
        </p:grpSpPr>
        <p:grpSp>
          <p:nvGrpSpPr>
            <p:cNvPr id="7" name="Group 58"/>
            <p:cNvGrpSpPr/>
            <p:nvPr/>
          </p:nvGrpSpPr>
          <p:grpSpPr>
            <a:xfrm>
              <a:off x="1769256" y="4537366"/>
              <a:ext cx="6457490" cy="644234"/>
              <a:chOff x="787404" y="3112910"/>
              <a:chExt cx="6457490" cy="644234"/>
            </a:xfrm>
          </p:grpSpPr>
          <p:grpSp>
            <p:nvGrpSpPr>
              <p:cNvPr id="26" name="Group 33"/>
              <p:cNvGrpSpPr/>
              <p:nvPr/>
            </p:nvGrpSpPr>
            <p:grpSpPr>
              <a:xfrm>
                <a:off x="787404" y="3112910"/>
                <a:ext cx="6457490" cy="492949"/>
                <a:chOff x="921212" y="1448974"/>
                <a:chExt cx="6457490" cy="492949"/>
              </a:xfrm>
            </p:grpSpPr>
            <p:cxnSp>
              <p:nvCxnSpPr>
                <p:cNvPr id="28" name="Straight Connector 27"/>
                <p:cNvCxnSpPr/>
                <p:nvPr/>
              </p:nvCxnSpPr>
              <p:spPr>
                <a:xfrm flipV="1">
                  <a:off x="1252143" y="1851459"/>
                  <a:ext cx="6126559" cy="178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921212" y="1815683"/>
                  <a:ext cx="900000" cy="108000"/>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111116" y="1833923"/>
                  <a:ext cx="1440000" cy="108000"/>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962876" y="1816387"/>
                  <a:ext cx="1080000" cy="108000"/>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1851383" y="1448974"/>
                  <a:ext cx="867019" cy="369332"/>
                </a:xfrm>
                <a:prstGeom prst="rect">
                  <a:avLst/>
                </a:prstGeom>
                <a:noFill/>
              </p:spPr>
              <p:txBody>
                <a:bodyPr wrap="none" rtlCol="0">
                  <a:spAutoFit/>
                </a:bodyPr>
                <a:lstStyle/>
                <a:p>
                  <a:r>
                    <a:rPr lang="en-US" dirty="0" smtClean="0"/>
                    <a:t>Gene A</a:t>
                  </a:r>
                  <a:endParaRPr lang="en-US" dirty="0"/>
                </a:p>
              </p:txBody>
            </p:sp>
          </p:grpSp>
          <p:sp>
            <p:nvSpPr>
              <p:cNvPr id="27" name="Rectangle 26"/>
              <p:cNvSpPr/>
              <p:nvPr/>
            </p:nvSpPr>
            <p:spPr>
              <a:xfrm>
                <a:off x="1323692" y="3667144"/>
                <a:ext cx="216000" cy="90000"/>
              </a:xfrm>
              <a:prstGeom prst="rect">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2631568" y="5219417"/>
              <a:ext cx="3007232" cy="495583"/>
              <a:chOff x="1869980" y="4160472"/>
              <a:chExt cx="3007232" cy="495583"/>
            </a:xfrm>
          </p:grpSpPr>
          <p:sp>
            <p:nvSpPr>
              <p:cNvPr id="50" name="Rectangle 49"/>
              <p:cNvSpPr/>
              <p:nvPr/>
            </p:nvSpPr>
            <p:spPr>
              <a:xfrm>
                <a:off x="2532540" y="4214136"/>
                <a:ext cx="216000" cy="90000"/>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75"/>
              <p:cNvGrpSpPr/>
              <p:nvPr/>
            </p:nvGrpSpPr>
            <p:grpSpPr>
              <a:xfrm>
                <a:off x="1869980" y="4441680"/>
                <a:ext cx="215680" cy="90000"/>
                <a:chOff x="1637084" y="1462976"/>
                <a:chExt cx="215680" cy="90000"/>
              </a:xfrm>
            </p:grpSpPr>
            <p:sp>
              <p:nvSpPr>
                <p:cNvPr id="58" name="Rectangle 57"/>
                <p:cNvSpPr/>
                <p:nvPr/>
              </p:nvSpPr>
              <p:spPr>
                <a:xfrm>
                  <a:off x="1637084" y="1462976"/>
                  <a:ext cx="108000" cy="9000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744764" y="1462976"/>
                  <a:ext cx="108000" cy="90000"/>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92"/>
              <p:cNvGrpSpPr/>
              <p:nvPr/>
            </p:nvGrpSpPr>
            <p:grpSpPr>
              <a:xfrm>
                <a:off x="3766812" y="4442384"/>
                <a:ext cx="215680" cy="90000"/>
                <a:chOff x="1637084" y="1516640"/>
                <a:chExt cx="215680" cy="90000"/>
              </a:xfrm>
            </p:grpSpPr>
            <p:sp>
              <p:nvSpPr>
                <p:cNvPr id="56" name="Rectangle 55"/>
                <p:cNvSpPr/>
                <p:nvPr/>
              </p:nvSpPr>
              <p:spPr>
                <a:xfrm>
                  <a:off x="1637084" y="1516640"/>
                  <a:ext cx="108000" cy="90000"/>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744764" y="1516640"/>
                  <a:ext cx="108000" cy="90000"/>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3" name="Rectangle 52"/>
              <p:cNvSpPr/>
              <p:nvPr/>
            </p:nvSpPr>
            <p:spPr>
              <a:xfrm>
                <a:off x="4661212" y="4160472"/>
                <a:ext cx="216000" cy="90000"/>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040620" y="4317501"/>
                <a:ext cx="279744" cy="338554"/>
              </a:xfrm>
              <a:prstGeom prst="rect">
                <a:avLst/>
              </a:prstGeom>
              <a:noFill/>
            </p:spPr>
            <p:txBody>
              <a:bodyPr wrap="none" rtlCol="0">
                <a:spAutoFit/>
              </a:bodyPr>
              <a:lstStyle/>
              <a:p>
                <a:r>
                  <a:rPr lang="en-US" sz="1600" dirty="0" smtClean="0"/>
                  <a:t>?</a:t>
                </a:r>
                <a:endParaRPr lang="en-US" sz="1600" dirty="0"/>
              </a:p>
            </p:txBody>
          </p:sp>
          <p:sp>
            <p:nvSpPr>
              <p:cNvPr id="55" name="TextBox 54"/>
              <p:cNvSpPr txBox="1"/>
              <p:nvPr/>
            </p:nvSpPr>
            <p:spPr>
              <a:xfrm>
                <a:off x="3939723" y="4283031"/>
                <a:ext cx="279744" cy="338554"/>
              </a:xfrm>
              <a:prstGeom prst="rect">
                <a:avLst/>
              </a:prstGeom>
              <a:noFill/>
            </p:spPr>
            <p:txBody>
              <a:bodyPr wrap="none" rtlCol="0">
                <a:spAutoFit/>
              </a:bodyPr>
              <a:lstStyle/>
              <a:p>
                <a:r>
                  <a:rPr lang="en-US" sz="1600" dirty="0" smtClean="0"/>
                  <a:t>?</a:t>
                </a:r>
                <a:endParaRPr lang="en-US" sz="1600" dirty="0"/>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60984"/>
            <a:ext cx="7924800" cy="877416"/>
          </a:xfrm>
        </p:spPr>
        <p:txBody>
          <a:bodyPr/>
          <a:lstStyle/>
          <a:p>
            <a:pPr marL="109537" indent="0">
              <a:buNone/>
            </a:pPr>
            <a:r>
              <a:rPr lang="en-US" sz="2200" dirty="0" smtClean="0">
                <a:latin typeface="Arial"/>
                <a:cs typeface="Arial"/>
              </a:rPr>
              <a:t>Must use a splice-aware aligner</a:t>
            </a:r>
            <a:endParaRPr lang="en-US" sz="2200" dirty="0">
              <a:latin typeface="Arial"/>
              <a:cs typeface="Arial"/>
            </a:endParaRPr>
          </a:p>
        </p:txBody>
      </p:sp>
      <p:sp>
        <p:nvSpPr>
          <p:cNvPr id="2" name="Title 1"/>
          <p:cNvSpPr>
            <a:spLocks noGrp="1"/>
          </p:cNvSpPr>
          <p:nvPr>
            <p:ph type="title"/>
          </p:nvPr>
        </p:nvSpPr>
        <p:spPr/>
        <p:txBody>
          <a:bodyPr/>
          <a:lstStyle/>
          <a:p>
            <a:r>
              <a:rPr lang="en-US" dirty="0" smtClean="0">
                <a:solidFill>
                  <a:srgbClr val="008000"/>
                </a:solidFill>
              </a:rPr>
              <a:t>Alignment of reads to genome</a:t>
            </a:r>
            <a:endParaRPr lang="en-US" dirty="0">
              <a:solidFill>
                <a:srgbClr val="008000"/>
              </a:solidFill>
            </a:endParaRPr>
          </a:p>
        </p:txBody>
      </p:sp>
      <p:pic>
        <p:nvPicPr>
          <p:cNvPr id="4" name="Picture 3" descr="gap_aligners_Engstrom.tiff"/>
          <p:cNvPicPr preferRelativeResize="0">
            <a:picLocks noChangeAspect="1"/>
          </p:cNvPicPr>
          <p:nvPr/>
        </p:nvPicPr>
        <p:blipFill>
          <a:blip r:embed="rId3"/>
          <a:srcRect l="6432" t="2812"/>
          <a:stretch>
            <a:fillRect/>
          </a:stretch>
        </p:blipFill>
        <p:spPr>
          <a:xfrm>
            <a:off x="2133600" y="2291885"/>
            <a:ext cx="6866695" cy="2965915"/>
          </a:xfrm>
          <a:prstGeom prst="rect">
            <a:avLst/>
          </a:prstGeom>
        </p:spPr>
      </p:pic>
      <p:sp>
        <p:nvSpPr>
          <p:cNvPr id="5" name="TextBox 4"/>
          <p:cNvSpPr txBox="1"/>
          <p:nvPr/>
        </p:nvSpPr>
        <p:spPr>
          <a:xfrm>
            <a:off x="4191000" y="5361801"/>
            <a:ext cx="2659277" cy="276999"/>
          </a:xfrm>
          <a:prstGeom prst="rect">
            <a:avLst/>
          </a:prstGeom>
          <a:noFill/>
        </p:spPr>
        <p:txBody>
          <a:bodyPr wrap="none" rtlCol="0">
            <a:spAutoFit/>
          </a:bodyPr>
          <a:lstStyle/>
          <a:p>
            <a:r>
              <a:rPr lang="en-US" sz="1200" dirty="0" err="1" smtClean="0"/>
              <a:t>Engstrom</a:t>
            </a:r>
            <a:r>
              <a:rPr lang="en-US" sz="1200" dirty="0" smtClean="0"/>
              <a:t> et al., </a:t>
            </a:r>
            <a:r>
              <a:rPr lang="en-US" sz="1200" i="1" dirty="0" smtClean="0"/>
              <a:t>Nature Methods </a:t>
            </a:r>
            <a:r>
              <a:rPr lang="en-US" sz="1200" dirty="0" smtClean="0"/>
              <a:t>(2013)</a:t>
            </a:r>
            <a:endParaRPr lang="en-US" sz="1200" dirty="0"/>
          </a:p>
        </p:txBody>
      </p:sp>
      <p:sp>
        <p:nvSpPr>
          <p:cNvPr id="6" name="TextBox 5"/>
          <p:cNvSpPr txBox="1"/>
          <p:nvPr/>
        </p:nvSpPr>
        <p:spPr>
          <a:xfrm>
            <a:off x="1" y="2612410"/>
            <a:ext cx="2362199" cy="2492990"/>
          </a:xfrm>
          <a:prstGeom prst="rect">
            <a:avLst/>
          </a:prstGeom>
          <a:noFill/>
        </p:spPr>
        <p:txBody>
          <a:bodyPr wrap="square" rtlCol="0">
            <a:spAutoFit/>
          </a:bodyPr>
          <a:lstStyle/>
          <a:p>
            <a:pPr marL="72000" indent="180000">
              <a:buSzPct val="50000"/>
              <a:buFont typeface="Wingdings" charset="2"/>
              <a:buChar char="Ø"/>
            </a:pPr>
            <a:r>
              <a:rPr lang="en-US" sz="2200" dirty="0" smtClean="0"/>
              <a:t>Tophat2</a:t>
            </a:r>
          </a:p>
          <a:p>
            <a:pPr marL="72000" indent="180000">
              <a:buSzPct val="50000"/>
              <a:buFont typeface="Wingdings" charset="2"/>
              <a:buChar char="Ø"/>
            </a:pPr>
            <a:r>
              <a:rPr lang="en-US" sz="2200" dirty="0" smtClean="0"/>
              <a:t> GSNAP</a:t>
            </a:r>
          </a:p>
          <a:p>
            <a:pPr marL="72000" indent="180000">
              <a:buSzPct val="50000"/>
              <a:buFont typeface="Wingdings" charset="2"/>
              <a:buChar char="Ø"/>
            </a:pPr>
            <a:r>
              <a:rPr lang="en-US" sz="2200" dirty="0" smtClean="0"/>
              <a:t> </a:t>
            </a:r>
            <a:r>
              <a:rPr lang="en-US" sz="2200" dirty="0" err="1" smtClean="0"/>
              <a:t>MapSplice</a:t>
            </a:r>
            <a:endParaRPr lang="en-US" sz="2200" dirty="0" smtClean="0"/>
          </a:p>
          <a:p>
            <a:pPr marL="72000" indent="180000">
              <a:buSzPct val="50000"/>
              <a:buFont typeface="Wingdings" charset="2"/>
              <a:buChar char="Ø"/>
            </a:pPr>
            <a:r>
              <a:rPr lang="en-US" sz="2200" dirty="0" smtClean="0"/>
              <a:t> </a:t>
            </a:r>
            <a:r>
              <a:rPr lang="en-US" sz="2200" dirty="0" err="1" smtClean="0"/>
              <a:t>PALMapper</a:t>
            </a:r>
            <a:endParaRPr lang="en-US" sz="2200" dirty="0" smtClean="0"/>
          </a:p>
          <a:p>
            <a:pPr marL="72000" indent="180000">
              <a:buSzPct val="50000"/>
              <a:buFont typeface="Wingdings" charset="2"/>
              <a:buChar char="Ø"/>
            </a:pPr>
            <a:r>
              <a:rPr lang="en-US" sz="2200" dirty="0" smtClean="0"/>
              <a:t> </a:t>
            </a:r>
            <a:r>
              <a:rPr lang="en-US" sz="2200" dirty="0" err="1" smtClean="0"/>
              <a:t>ReadsMap</a:t>
            </a:r>
            <a:endParaRPr lang="en-US" sz="2200" dirty="0" smtClean="0"/>
          </a:p>
          <a:p>
            <a:pPr marL="72000" indent="180000">
              <a:buSzPct val="50000"/>
              <a:buFont typeface="Wingdings" charset="2"/>
              <a:buChar char="Ø"/>
            </a:pPr>
            <a:r>
              <a:rPr lang="en-US" sz="2200" dirty="0" smtClean="0"/>
              <a:t> Star</a:t>
            </a:r>
          </a:p>
          <a:p>
            <a:endParaRPr 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Alignment of reads to genome</a:t>
            </a:r>
            <a:endParaRPr lang="en-US" dirty="0">
              <a:solidFill>
                <a:srgbClr val="008000"/>
              </a:solidFill>
            </a:endParaRPr>
          </a:p>
        </p:txBody>
      </p:sp>
      <p:pic>
        <p:nvPicPr>
          <p:cNvPr id="4" name="Picture 3" descr="TopHat.tiff"/>
          <p:cNvPicPr>
            <a:picLocks noChangeAspect="1"/>
          </p:cNvPicPr>
          <p:nvPr/>
        </p:nvPicPr>
        <p:blipFill>
          <a:blip r:embed="rId3"/>
          <a:stretch>
            <a:fillRect/>
          </a:stretch>
        </p:blipFill>
        <p:spPr>
          <a:xfrm>
            <a:off x="457269" y="1421125"/>
            <a:ext cx="8291195" cy="2367915"/>
          </a:xfrm>
          <a:prstGeom prst="rect">
            <a:avLst/>
          </a:prstGeom>
        </p:spPr>
      </p:pic>
      <p:sp>
        <p:nvSpPr>
          <p:cNvPr id="5" name="TextBox 4"/>
          <p:cNvSpPr txBox="1"/>
          <p:nvPr/>
        </p:nvSpPr>
        <p:spPr>
          <a:xfrm>
            <a:off x="304800" y="3973324"/>
            <a:ext cx="8305800" cy="446276"/>
          </a:xfrm>
          <a:prstGeom prst="rect">
            <a:avLst/>
          </a:prstGeom>
          <a:ln>
            <a:solidFill>
              <a:schemeClr val="tx1"/>
            </a:solidFill>
          </a:ln>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i="0" u="none" strike="noStrike" kern="1200" cap="none" spc="0" normalizeH="0" baseline="0" noProof="0" dirty="0" err="1" smtClean="0">
                <a:ln>
                  <a:noFill/>
                </a:ln>
                <a:solidFill>
                  <a:schemeClr val="tx1"/>
                </a:solidFill>
                <a:effectLst/>
                <a:uLnTx/>
                <a:uFillTx/>
                <a:latin typeface="Sommet bold"/>
                <a:ea typeface="+mn-ea"/>
                <a:cs typeface="+mn-cs"/>
              </a:rPr>
              <a:t>Tophat</a:t>
            </a:r>
            <a:r>
              <a:rPr kumimoji="0" lang="en-US" sz="1150" i="0" u="none" strike="noStrike" kern="1200" cap="none" spc="0" normalizeH="0" noProof="0" dirty="0" smtClean="0">
                <a:ln>
                  <a:noFill/>
                </a:ln>
                <a:solidFill>
                  <a:schemeClr val="tx1"/>
                </a:solidFill>
                <a:effectLst/>
                <a:uLnTx/>
                <a:uFillTx/>
                <a:latin typeface="Sommet bold"/>
                <a:ea typeface="+mn-ea"/>
                <a:cs typeface="+mn-cs"/>
              </a:rPr>
              <a:t> –</a:t>
            </a:r>
            <a:r>
              <a:rPr kumimoji="0" lang="en-US" sz="1150" i="0" u="none" strike="noStrike" kern="1200" cap="none" spc="0" normalizeH="0" noProof="0" dirty="0" err="1" smtClean="0">
                <a:ln>
                  <a:noFill/>
                </a:ln>
                <a:solidFill>
                  <a:schemeClr val="tx1"/>
                </a:solidFill>
                <a:effectLst/>
                <a:uLnTx/>
                <a:uFillTx/>
                <a:latin typeface="Sommet bold"/>
                <a:ea typeface="+mn-ea"/>
                <a:cs typeface="+mn-cs"/>
              </a:rPr>
              <a:t>solexa-quals</a:t>
            </a:r>
            <a:r>
              <a:rPr kumimoji="0" lang="en-US" sz="1150" i="0" u="none" strike="noStrike" kern="1200" cap="none" spc="0" normalizeH="0" noProof="0" dirty="0" smtClean="0">
                <a:ln>
                  <a:noFill/>
                </a:ln>
                <a:solidFill>
                  <a:schemeClr val="tx1"/>
                </a:solidFill>
                <a:effectLst/>
                <a:uLnTx/>
                <a:uFillTx/>
                <a:latin typeface="Sommet bold"/>
                <a:ea typeface="+mn-ea"/>
                <a:cs typeface="+mn-cs"/>
              </a:rPr>
              <a:t> –</a:t>
            </a:r>
            <a:r>
              <a:rPr kumimoji="0" lang="en-US" sz="1150" i="0" u="none" strike="noStrike" kern="1200" cap="none" spc="0" normalizeH="0" noProof="0" dirty="0" err="1" smtClean="0">
                <a:ln>
                  <a:noFill/>
                </a:ln>
                <a:solidFill>
                  <a:schemeClr val="tx1"/>
                </a:solidFill>
                <a:effectLst/>
                <a:uLnTx/>
                <a:uFillTx/>
                <a:latin typeface="Sommet bold"/>
                <a:ea typeface="+mn-ea"/>
                <a:cs typeface="+mn-cs"/>
              </a:rPr>
              <a:t>g</a:t>
            </a:r>
            <a:r>
              <a:rPr kumimoji="0" lang="en-US" sz="1150" i="0" u="none" strike="noStrike" kern="1200" cap="none" spc="0" normalizeH="0" noProof="0" dirty="0" smtClean="0">
                <a:ln>
                  <a:noFill/>
                </a:ln>
                <a:solidFill>
                  <a:schemeClr val="tx1"/>
                </a:solidFill>
                <a:effectLst/>
                <a:uLnTx/>
                <a:uFillTx/>
                <a:latin typeface="Sommet bold"/>
                <a:ea typeface="+mn-ea"/>
                <a:cs typeface="+mn-cs"/>
              </a:rPr>
              <a:t> 2 –library-type </a:t>
            </a:r>
            <a:r>
              <a:rPr kumimoji="0" lang="en-US" sz="1150" i="0" u="none" strike="noStrike" kern="1200" cap="none" spc="0" normalizeH="0" noProof="0" dirty="0" err="1" smtClean="0">
                <a:ln>
                  <a:noFill/>
                </a:ln>
                <a:solidFill>
                  <a:schemeClr val="tx1"/>
                </a:solidFill>
                <a:effectLst/>
                <a:uLnTx/>
                <a:uFillTx/>
                <a:latin typeface="Sommet bold"/>
                <a:ea typeface="+mn-ea"/>
                <a:cs typeface="+mn-cs"/>
              </a:rPr>
              <a:t>fr-unstranded</a:t>
            </a:r>
            <a:r>
              <a:rPr kumimoji="0" lang="en-US" sz="1150" i="0" u="none" strike="noStrike" kern="1200" cap="none" spc="0" normalizeH="0" noProof="0" dirty="0" smtClean="0">
                <a:ln>
                  <a:noFill/>
                </a:ln>
                <a:solidFill>
                  <a:schemeClr val="tx1"/>
                </a:solidFill>
                <a:effectLst/>
                <a:uLnTx/>
                <a:uFillTx/>
                <a:latin typeface="Sommet bold"/>
                <a:ea typeface="+mn-ea"/>
                <a:cs typeface="+mn-cs"/>
              </a:rPr>
              <a:t> –</a:t>
            </a:r>
            <a:r>
              <a:rPr kumimoji="0" lang="en-US" sz="1150" i="0" u="none" strike="noStrike" kern="1200" cap="none" spc="0" normalizeH="0" noProof="0" dirty="0" err="1" smtClean="0">
                <a:ln>
                  <a:noFill/>
                </a:ln>
                <a:solidFill>
                  <a:schemeClr val="tx1"/>
                </a:solidFill>
                <a:effectLst/>
                <a:uLnTx/>
                <a:uFillTx/>
                <a:latin typeface="Sommet bold"/>
                <a:ea typeface="+mn-ea"/>
                <a:cs typeface="+mn-cs"/>
              </a:rPr>
              <a:t>j</a:t>
            </a:r>
            <a:r>
              <a:rPr kumimoji="0" lang="en-US" sz="1150" i="0" u="none" strike="noStrike" kern="1200" cap="none" spc="0" normalizeH="0" noProof="0" dirty="0" smtClean="0">
                <a:ln>
                  <a:noFill/>
                </a:ln>
                <a:solidFill>
                  <a:schemeClr val="tx1"/>
                </a:solidFill>
                <a:effectLst/>
                <a:uLnTx/>
                <a:uFillTx/>
                <a:latin typeface="Sommet bold"/>
                <a:ea typeface="+mn-ea"/>
                <a:cs typeface="+mn-cs"/>
              </a:rPr>
              <a:t> annotation/Danio_rerio.Zv9.66.spliceSites –</a:t>
            </a:r>
            <a:r>
              <a:rPr kumimoji="0" lang="en-US" sz="1150" i="0" u="none" strike="noStrike" kern="1200" cap="none" spc="0" normalizeH="0" noProof="0" dirty="0" err="1" smtClean="0">
                <a:ln>
                  <a:noFill/>
                </a:ln>
                <a:solidFill>
                  <a:schemeClr val="tx1"/>
                </a:solidFill>
                <a:effectLst/>
                <a:uLnTx/>
                <a:uFillTx/>
                <a:latin typeface="Sommet bold"/>
                <a:ea typeface="+mn-ea"/>
                <a:cs typeface="+mn-cs"/>
              </a:rPr>
              <a:t>o</a:t>
            </a:r>
            <a:r>
              <a:rPr kumimoji="0" lang="en-US" sz="1150" i="0" u="none" strike="noStrike" kern="1200" cap="none" spc="0" normalizeH="0" noProof="0" dirty="0" smtClean="0">
                <a:ln>
                  <a:noFill/>
                </a:ln>
                <a:solidFill>
                  <a:schemeClr val="tx1"/>
                </a:solidFill>
                <a:effectLst/>
                <a:uLnTx/>
                <a:uFillTx/>
                <a:latin typeface="Sommet bold"/>
                <a:ea typeface="+mn-ea"/>
                <a:cs typeface="+mn-cs"/>
              </a:rPr>
              <a:t> tophat/SV9_6h genome/ZV data/6h_1.fastq data/6h_2.fastq</a:t>
            </a:r>
            <a:endParaRPr kumimoji="0" lang="en-US" sz="1150" i="0" u="none" strike="noStrike" kern="1200" cap="none" spc="0" normalizeH="0" baseline="0" noProof="0" dirty="0" smtClean="0">
              <a:ln>
                <a:noFill/>
              </a:ln>
              <a:solidFill>
                <a:schemeClr val="tx1"/>
              </a:solidFill>
              <a:effectLst/>
              <a:uLnTx/>
              <a:uFillTx/>
              <a:latin typeface="Sommet bold"/>
              <a:ea typeface="+mn-ea"/>
              <a:cs typeface="+mn-cs"/>
            </a:endParaRPr>
          </a:p>
        </p:txBody>
      </p:sp>
      <p:pic>
        <p:nvPicPr>
          <p:cNvPr id="6" name="Picture 5" descr="bam_head.tiff"/>
          <p:cNvPicPr>
            <a:picLocks noChangeAspect="1"/>
          </p:cNvPicPr>
          <p:nvPr/>
        </p:nvPicPr>
        <p:blipFill>
          <a:blip r:embed="rId4"/>
          <a:srcRect r="2083"/>
          <a:stretch>
            <a:fillRect/>
          </a:stretch>
        </p:blipFill>
        <p:spPr>
          <a:xfrm>
            <a:off x="101622" y="4938611"/>
            <a:ext cx="8953519" cy="1766989"/>
          </a:xfrm>
          <a:prstGeom prst="rect">
            <a:avLst/>
          </a:prstGeom>
        </p:spPr>
      </p:pic>
      <p:sp>
        <p:nvSpPr>
          <p:cNvPr id="7" name="TextBox 6"/>
          <p:cNvSpPr txBox="1"/>
          <p:nvPr/>
        </p:nvSpPr>
        <p:spPr>
          <a:xfrm>
            <a:off x="3819236" y="4507468"/>
            <a:ext cx="1505528" cy="369332"/>
          </a:xfrm>
          <a:prstGeom prst="rect">
            <a:avLst/>
          </a:prstGeom>
          <a:noFill/>
          <a:ln w="25400">
            <a:solidFill>
              <a:schemeClr val="accent3"/>
            </a:solidFill>
          </a:ln>
        </p:spPr>
        <p:txBody>
          <a:bodyPr wrap="none" rtlCol="0">
            <a:spAutoFit/>
          </a:bodyPr>
          <a:lstStyle/>
          <a:p>
            <a:r>
              <a:rPr lang="en-US" dirty="0" smtClean="0"/>
              <a:t>BAM/SAM file</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4" name="Group 3"/>
          <p:cNvGrpSpPr/>
          <p:nvPr/>
        </p:nvGrpSpPr>
        <p:grpSpPr>
          <a:xfrm>
            <a:off x="2819400" y="1484784"/>
            <a:ext cx="3657600" cy="4968480"/>
            <a:chOff x="2819400" y="1484784"/>
            <a:chExt cx="3657600" cy="4968480"/>
          </a:xfrm>
        </p:grpSpPr>
        <p:sp>
          <p:nvSpPr>
            <p:cNvPr id="5" name="Rounded Rectangle 4"/>
            <p:cNvSpPr/>
            <p:nvPr/>
          </p:nvSpPr>
          <p:spPr>
            <a:xfrm>
              <a:off x="2819400" y="1484784"/>
              <a:ext cx="3657600" cy="648000"/>
            </a:xfrm>
            <a:prstGeom prst="roundRect">
              <a:avLst/>
            </a:prstGeom>
            <a:solidFill>
              <a:schemeClr val="bg2"/>
            </a:solid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latin typeface="Arial"/>
                  <a:cs typeface="Arial"/>
                </a:rPr>
                <a:t>Bioinformatic</a:t>
              </a:r>
              <a:r>
                <a:rPr lang="en-US" dirty="0" smtClean="0">
                  <a:solidFill>
                    <a:schemeClr val="tx1"/>
                  </a:solidFill>
                  <a:latin typeface="Arial"/>
                  <a:cs typeface="Arial"/>
                </a:rPr>
                <a:t> analysis</a:t>
              </a:r>
              <a:endParaRPr lang="en-US" dirty="0">
                <a:solidFill>
                  <a:schemeClr val="tx1"/>
                </a:solidFill>
                <a:latin typeface="Arial"/>
                <a:cs typeface="Arial"/>
              </a:endParaRPr>
            </a:p>
          </p:txBody>
        </p:sp>
        <p:sp>
          <p:nvSpPr>
            <p:cNvPr id="6" name="Rounded Rectangle 5"/>
            <p:cNvSpPr/>
            <p:nvPr/>
          </p:nvSpPr>
          <p:spPr>
            <a:xfrm>
              <a:off x="2819400" y="2348880"/>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Quality checking</a:t>
              </a:r>
              <a:endParaRPr lang="en-US" dirty="0">
                <a:solidFill>
                  <a:schemeClr val="tx1"/>
                </a:solidFill>
                <a:latin typeface="Arial"/>
                <a:cs typeface="Arial"/>
              </a:endParaRPr>
            </a:p>
          </p:txBody>
        </p:sp>
        <p:sp>
          <p:nvSpPr>
            <p:cNvPr id="7" name="Rounded Rectangle 6"/>
            <p:cNvSpPr/>
            <p:nvPr/>
          </p:nvSpPr>
          <p:spPr>
            <a:xfrm>
              <a:off x="2819400" y="3212976"/>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Mapping reads to genome</a:t>
              </a:r>
              <a:endParaRPr lang="en-US" dirty="0">
                <a:solidFill>
                  <a:schemeClr val="tx1"/>
                </a:solidFill>
                <a:latin typeface="Arial"/>
                <a:cs typeface="Arial"/>
              </a:endParaRPr>
            </a:p>
          </p:txBody>
        </p:sp>
        <p:sp>
          <p:nvSpPr>
            <p:cNvPr id="8" name="Rounded Rectangle 7"/>
            <p:cNvSpPr/>
            <p:nvPr/>
          </p:nvSpPr>
          <p:spPr>
            <a:xfrm>
              <a:off x="2819400" y="4077072"/>
              <a:ext cx="3657600" cy="648000"/>
            </a:xfrm>
            <a:prstGeom prst="roundRect">
              <a:avLst/>
            </a:prstGeom>
            <a:solidFill>
              <a:schemeClr val="bg2">
                <a:lumMod val="75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Read summarization</a:t>
              </a:r>
              <a:endParaRPr lang="en-US" dirty="0">
                <a:solidFill>
                  <a:schemeClr val="tx1"/>
                </a:solidFill>
                <a:latin typeface="Arial"/>
                <a:cs typeface="Arial"/>
              </a:endParaRPr>
            </a:p>
          </p:txBody>
        </p:sp>
        <p:sp>
          <p:nvSpPr>
            <p:cNvPr id="9" name="Rounded Rectangle 8"/>
            <p:cNvSpPr/>
            <p:nvPr/>
          </p:nvSpPr>
          <p:spPr>
            <a:xfrm>
              <a:off x="2819400" y="4941168"/>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Differential expression </a:t>
              </a:r>
              <a:endParaRPr lang="en-US" dirty="0">
                <a:solidFill>
                  <a:schemeClr val="tx1"/>
                </a:solidFill>
                <a:latin typeface="Arial"/>
                <a:cs typeface="Arial"/>
              </a:endParaRPr>
            </a:p>
          </p:txBody>
        </p:sp>
        <p:sp>
          <p:nvSpPr>
            <p:cNvPr id="10" name="Rounded Rectangle 9"/>
            <p:cNvSpPr/>
            <p:nvPr/>
          </p:nvSpPr>
          <p:spPr>
            <a:xfrm>
              <a:off x="2819400" y="5805264"/>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Biological interpretation</a:t>
              </a:r>
              <a:endParaRPr lang="en-US" dirty="0">
                <a:solidFill>
                  <a:schemeClr val="tx1"/>
                </a:solidFill>
                <a:latin typeface="Arial"/>
                <a:cs typeface="Arial"/>
              </a:endParaRPr>
            </a:p>
          </p:txBody>
        </p:sp>
      </p:grpSp>
    </p:spTree>
    <p:extLst>
      <p:ext uri="{BB962C8B-B14F-4D97-AF65-F5344CB8AC3E}">
        <p14:creationId xmlns:p14="http://schemas.microsoft.com/office/powerpoint/2010/main" val="4073134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3" y="620688"/>
            <a:ext cx="8280920" cy="1296144"/>
          </a:xfrm>
        </p:spPr>
        <p:txBody>
          <a:bodyPr/>
          <a:lstStyle/>
          <a:p>
            <a:r>
              <a:rPr lang="en-US" dirty="0" smtClean="0">
                <a:solidFill>
                  <a:srgbClr val="008000"/>
                </a:solidFill>
              </a:rPr>
              <a:t>Read summarization -mapping reads to features– transcript assembly</a:t>
            </a:r>
            <a:endParaRPr lang="en-US" dirty="0">
              <a:solidFill>
                <a:srgbClr val="008000"/>
              </a:solidFill>
            </a:endParaRPr>
          </a:p>
        </p:txBody>
      </p:sp>
      <p:grpSp>
        <p:nvGrpSpPr>
          <p:cNvPr id="11" name="Group 10"/>
          <p:cNvGrpSpPr/>
          <p:nvPr/>
        </p:nvGrpSpPr>
        <p:grpSpPr>
          <a:xfrm>
            <a:off x="914400" y="2451159"/>
            <a:ext cx="7239000" cy="673041"/>
            <a:chOff x="914400" y="2451159"/>
            <a:chExt cx="7239000" cy="673041"/>
          </a:xfrm>
        </p:grpSpPr>
        <p:sp>
          <p:nvSpPr>
            <p:cNvPr id="5" name="TextBox 4"/>
            <p:cNvSpPr txBox="1"/>
            <p:nvPr/>
          </p:nvSpPr>
          <p:spPr>
            <a:xfrm>
              <a:off x="914400" y="2451159"/>
              <a:ext cx="2700000" cy="648000"/>
            </a:xfrm>
            <a:prstGeom prst="rect">
              <a:avLst/>
            </a:prstGeom>
            <a:noFill/>
            <a:ln w="25400">
              <a:solidFill>
                <a:schemeClr val="accent3"/>
              </a:solidFill>
            </a:ln>
          </p:spPr>
          <p:txBody>
            <a:bodyPr wrap="none" rtlCol="0">
              <a:spAutoFit/>
            </a:bodyPr>
            <a:lstStyle/>
            <a:p>
              <a:pPr algn="ctr"/>
              <a:r>
                <a:rPr lang="en-US" dirty="0" smtClean="0"/>
                <a:t>BAM file</a:t>
              </a:r>
            </a:p>
            <a:p>
              <a:pPr algn="ctr"/>
              <a:r>
                <a:rPr lang="en-US" dirty="0" smtClean="0"/>
                <a:t>Genomic location of read</a:t>
              </a:r>
            </a:p>
          </p:txBody>
        </p:sp>
        <p:sp>
          <p:nvSpPr>
            <p:cNvPr id="6" name="TextBox 5"/>
            <p:cNvSpPr txBox="1"/>
            <p:nvPr/>
          </p:nvSpPr>
          <p:spPr>
            <a:xfrm>
              <a:off x="4419600" y="2477869"/>
              <a:ext cx="3733800" cy="646331"/>
            </a:xfrm>
            <a:prstGeom prst="rect">
              <a:avLst/>
            </a:prstGeom>
            <a:noFill/>
            <a:ln w="25400">
              <a:solidFill>
                <a:schemeClr val="accent6"/>
              </a:solidFill>
            </a:ln>
          </p:spPr>
          <p:txBody>
            <a:bodyPr wrap="square" rtlCol="0">
              <a:spAutoFit/>
            </a:bodyPr>
            <a:lstStyle/>
            <a:p>
              <a:pPr algn="ctr"/>
              <a:r>
                <a:rPr lang="en-US" dirty="0" smtClean="0"/>
                <a:t>Genomic Features GFF /GTF files</a:t>
              </a:r>
            </a:p>
            <a:p>
              <a:pPr algn="ctr"/>
              <a:r>
                <a:rPr lang="en-US" dirty="0" smtClean="0"/>
                <a:t>Gene, non-coding RNA etc</a:t>
              </a:r>
            </a:p>
          </p:txBody>
        </p:sp>
        <p:sp>
          <p:nvSpPr>
            <p:cNvPr id="7" name="Right Arrow 6"/>
            <p:cNvSpPr>
              <a:spLocks/>
            </p:cNvSpPr>
            <p:nvPr/>
          </p:nvSpPr>
          <p:spPr>
            <a:xfrm>
              <a:off x="3744669" y="2667000"/>
              <a:ext cx="540000" cy="180000"/>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92162" name="Object 2"/>
          <p:cNvGraphicFramePr>
            <a:graphicFrameLocks noChangeAspect="1"/>
          </p:cNvGraphicFramePr>
          <p:nvPr>
            <p:extLst>
              <p:ext uri="{D42A27DB-BD31-4B8C-83A1-F6EECF244321}">
                <p14:modId xmlns:p14="http://schemas.microsoft.com/office/powerpoint/2010/main" val="3994034030"/>
              </p:ext>
            </p:extLst>
          </p:nvPr>
        </p:nvGraphicFramePr>
        <p:xfrm>
          <a:off x="152400" y="5461000"/>
          <a:ext cx="8686800" cy="1168400"/>
        </p:xfrm>
        <a:graphic>
          <a:graphicData uri="http://schemas.openxmlformats.org/presentationml/2006/ole">
            <mc:AlternateContent xmlns:mc="http://schemas.openxmlformats.org/markup-compatibility/2006">
              <mc:Choice xmlns:v="urn:schemas-microsoft-com:vml" Requires="v">
                <p:oleObj spid="_x0000_s92223" name="Microsoft Excel 97 - 2004 Worksheet" r:id="rId4" imgW="32965079" imgH="4647619" progId="Excel.Sheet.8">
                  <p:link updateAutomatic="1"/>
                </p:oleObj>
              </mc:Choice>
              <mc:Fallback>
                <p:oleObj name="Microsoft Excel 97 - 2004 Worksheet" r:id="rId4" imgW="32965079" imgH="4647619" progId="Excel.Sheet.8">
                  <p:link updateAutomatic="1"/>
                  <p:pic>
                    <p:nvPicPr>
                      <p:cNvPr id="0" name="Picture 54"/>
                      <p:cNvPicPr>
                        <a:picLocks noChangeAspect="1" noChangeArrowheads="1"/>
                      </p:cNvPicPr>
                      <p:nvPr/>
                    </p:nvPicPr>
                    <p:blipFill>
                      <a:blip r:embed="rId5">
                        <a:extLst>
                          <a:ext uri="{28A0092B-C50C-407E-A947-70E740481C1C}">
                            <a14:useLocalDpi xmlns:a14="http://schemas.microsoft.com/office/drawing/2010/main" val="0"/>
                          </a:ext>
                        </a:extLst>
                      </a:blip>
                      <a:srcRect b="15492"/>
                      <a:stretch>
                        <a:fillRect/>
                      </a:stretch>
                    </p:blipFill>
                    <p:spPr bwMode="auto">
                      <a:xfrm>
                        <a:off x="152400" y="5461000"/>
                        <a:ext cx="8686800" cy="1168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pic>
        <p:nvPicPr>
          <p:cNvPr id="9" name="Picture 8" descr="19 oxford street.tiff"/>
          <p:cNvPicPr>
            <a:picLocks noChangeAspect="1"/>
          </p:cNvPicPr>
          <p:nvPr/>
        </p:nvPicPr>
        <p:blipFill>
          <a:blip r:embed="rId6"/>
          <a:stretch>
            <a:fillRect/>
          </a:stretch>
        </p:blipFill>
        <p:spPr>
          <a:xfrm>
            <a:off x="990600" y="3352800"/>
            <a:ext cx="2520000" cy="1915514"/>
          </a:xfrm>
          <a:prstGeom prst="rect">
            <a:avLst/>
          </a:prstGeom>
        </p:spPr>
      </p:pic>
      <p:pic>
        <p:nvPicPr>
          <p:cNvPr id="10" name="Picture 9" descr="Berkelou.tiff"/>
          <p:cNvPicPr>
            <a:picLocks noChangeAspect="1"/>
          </p:cNvPicPr>
          <p:nvPr/>
        </p:nvPicPr>
        <p:blipFill>
          <a:blip r:embed="rId7"/>
          <a:srcRect t="3343" b="1114"/>
          <a:stretch>
            <a:fillRect/>
          </a:stretch>
        </p:blipFill>
        <p:spPr>
          <a:xfrm>
            <a:off x="5181600" y="3265214"/>
            <a:ext cx="2268000" cy="20881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381000" y="1988840"/>
            <a:ext cx="1656184" cy="1219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endParaRPr lang="en-US" dirty="0">
              <a:solidFill>
                <a:srgbClr val="008000"/>
              </a:solidFill>
            </a:endParaRPr>
          </a:p>
        </p:txBody>
      </p:sp>
      <p:pic>
        <p:nvPicPr>
          <p:cNvPr id="5" name="Picture 3"/>
          <p:cNvPicPr>
            <a:picLocks noChangeAspect="1" noChangeArrowheads="1"/>
          </p:cNvPicPr>
          <p:nvPr/>
        </p:nvPicPr>
        <p:blipFill>
          <a:blip r:embed="rId3" cstate="print"/>
          <a:srcRect/>
          <a:stretch>
            <a:fillRect/>
          </a:stretch>
        </p:blipFill>
        <p:spPr bwMode="auto">
          <a:xfrm>
            <a:off x="2181200" y="1988841"/>
            <a:ext cx="1440160" cy="1224136"/>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3837384" y="1988840"/>
            <a:ext cx="1558761" cy="1224136"/>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7293768" y="1988840"/>
            <a:ext cx="1512168" cy="1224136"/>
          </a:xfrm>
          <a:prstGeom prst="rect">
            <a:avLst/>
          </a:prstGeom>
          <a:noFill/>
          <a:ln w="9525">
            <a:noFill/>
            <a:miter lim="800000"/>
            <a:headEnd/>
            <a:tailEnd/>
          </a:ln>
        </p:spPr>
      </p:pic>
      <p:pic>
        <p:nvPicPr>
          <p:cNvPr id="8" name="Picture 11"/>
          <p:cNvPicPr>
            <a:picLocks noChangeAspect="1" noChangeArrowheads="1"/>
          </p:cNvPicPr>
          <p:nvPr/>
        </p:nvPicPr>
        <p:blipFill>
          <a:blip r:embed="rId6" cstate="print"/>
          <a:srcRect/>
          <a:stretch>
            <a:fillRect/>
          </a:stretch>
        </p:blipFill>
        <p:spPr bwMode="auto">
          <a:xfrm>
            <a:off x="5565576" y="1988840"/>
            <a:ext cx="1514475" cy="1219200"/>
          </a:xfrm>
          <a:prstGeom prst="rect">
            <a:avLst/>
          </a:prstGeom>
          <a:noFill/>
          <a:ln w="9525">
            <a:noFill/>
            <a:miter lim="800000"/>
            <a:headEnd/>
            <a:tailEnd/>
          </a:ln>
        </p:spPr>
      </p:pic>
      <p:sp>
        <p:nvSpPr>
          <p:cNvPr id="9" name="Rectangle 8"/>
          <p:cNvSpPr/>
          <p:nvPr/>
        </p:nvSpPr>
        <p:spPr>
          <a:xfrm>
            <a:off x="899592" y="1484784"/>
            <a:ext cx="696666" cy="369332"/>
          </a:xfrm>
          <a:prstGeom prst="rect">
            <a:avLst/>
          </a:prstGeom>
        </p:spPr>
        <p:txBody>
          <a:bodyPr wrap="none">
            <a:spAutoFit/>
          </a:bodyPr>
          <a:lstStyle/>
          <a:p>
            <a:r>
              <a:rPr lang="en-GB" dirty="0" smtClean="0"/>
              <a:t>Koala</a:t>
            </a:r>
            <a:endParaRPr lang="en-GB" dirty="0"/>
          </a:p>
        </p:txBody>
      </p:sp>
      <p:sp>
        <p:nvSpPr>
          <p:cNvPr id="10" name="Rectangle 9"/>
          <p:cNvSpPr/>
          <p:nvPr/>
        </p:nvSpPr>
        <p:spPr>
          <a:xfrm>
            <a:off x="2286000" y="1484784"/>
            <a:ext cx="1199367" cy="369332"/>
          </a:xfrm>
          <a:prstGeom prst="rect">
            <a:avLst/>
          </a:prstGeom>
        </p:spPr>
        <p:txBody>
          <a:bodyPr wrap="none">
            <a:spAutoFit/>
          </a:bodyPr>
          <a:lstStyle/>
          <a:p>
            <a:r>
              <a:rPr lang="en-GB" dirty="0" smtClean="0"/>
              <a:t>Melanoma</a:t>
            </a:r>
            <a:endParaRPr lang="en-GB" dirty="0"/>
          </a:p>
        </p:txBody>
      </p:sp>
      <p:sp>
        <p:nvSpPr>
          <p:cNvPr id="11" name="Rectangle 10"/>
          <p:cNvSpPr/>
          <p:nvPr/>
        </p:nvSpPr>
        <p:spPr>
          <a:xfrm>
            <a:off x="4191000" y="1484784"/>
            <a:ext cx="812530" cy="369332"/>
          </a:xfrm>
          <a:prstGeom prst="rect">
            <a:avLst/>
          </a:prstGeom>
        </p:spPr>
        <p:txBody>
          <a:bodyPr wrap="none">
            <a:spAutoFit/>
          </a:bodyPr>
          <a:lstStyle/>
          <a:p>
            <a:r>
              <a:rPr lang="en-GB" dirty="0" smtClean="0"/>
              <a:t>Wheat</a:t>
            </a:r>
            <a:endParaRPr lang="en-GB" dirty="0"/>
          </a:p>
        </p:txBody>
      </p:sp>
      <p:sp>
        <p:nvSpPr>
          <p:cNvPr id="12" name="Rectangle 11"/>
          <p:cNvSpPr/>
          <p:nvPr/>
        </p:nvSpPr>
        <p:spPr>
          <a:xfrm>
            <a:off x="5698157" y="1484784"/>
            <a:ext cx="1159843" cy="369332"/>
          </a:xfrm>
          <a:prstGeom prst="rect">
            <a:avLst/>
          </a:prstGeom>
        </p:spPr>
        <p:txBody>
          <a:bodyPr wrap="none">
            <a:spAutoFit/>
          </a:bodyPr>
          <a:lstStyle/>
          <a:p>
            <a:r>
              <a:rPr lang="en-GB" dirty="0" smtClean="0"/>
              <a:t>Soil Biota</a:t>
            </a:r>
            <a:endParaRPr lang="en-GB" dirty="0"/>
          </a:p>
        </p:txBody>
      </p:sp>
      <p:sp>
        <p:nvSpPr>
          <p:cNvPr id="13" name="Rectangle 12"/>
          <p:cNvSpPr/>
          <p:nvPr/>
        </p:nvSpPr>
        <p:spPr>
          <a:xfrm>
            <a:off x="7606510" y="1484784"/>
            <a:ext cx="851690" cy="369332"/>
          </a:xfrm>
          <a:prstGeom prst="rect">
            <a:avLst/>
          </a:prstGeom>
        </p:spPr>
        <p:txBody>
          <a:bodyPr wrap="none">
            <a:spAutoFit/>
          </a:bodyPr>
          <a:lstStyle/>
          <a:p>
            <a:r>
              <a:rPr lang="en-GB" dirty="0" smtClean="0"/>
              <a:t>Corals</a:t>
            </a:r>
            <a:endParaRPr lang="en-GB" dirty="0"/>
          </a:p>
        </p:txBody>
      </p:sp>
      <p:sp>
        <p:nvSpPr>
          <p:cNvPr id="14" name="TextBox 13"/>
          <p:cNvSpPr txBox="1"/>
          <p:nvPr/>
        </p:nvSpPr>
        <p:spPr>
          <a:xfrm>
            <a:off x="457200" y="3312096"/>
            <a:ext cx="2438288" cy="269304"/>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b="1" i="0" u="none" strike="noStrike" kern="1200" cap="none" spc="0" normalizeH="0" baseline="0" noProof="0" dirty="0" err="1" smtClean="0">
                <a:ln>
                  <a:noFill/>
                </a:ln>
                <a:solidFill>
                  <a:schemeClr val="tx1"/>
                </a:solidFill>
                <a:effectLst/>
                <a:uLnTx/>
                <a:uFillTx/>
                <a:latin typeface="Sommet bold"/>
                <a:ea typeface="+mn-ea"/>
                <a:cs typeface="+mn-cs"/>
              </a:rPr>
              <a:t>Ramaciotti</a:t>
            </a:r>
            <a:r>
              <a:rPr kumimoji="0" lang="en-US" sz="1150" b="1" i="0" u="none" strike="noStrike" kern="1200" cap="none" spc="0" normalizeH="0" noProof="0" dirty="0" smtClean="0">
                <a:ln>
                  <a:noFill/>
                </a:ln>
                <a:solidFill>
                  <a:schemeClr val="tx1"/>
                </a:solidFill>
                <a:effectLst/>
                <a:uLnTx/>
                <a:uFillTx/>
                <a:latin typeface="Sommet bold"/>
                <a:ea typeface="+mn-ea"/>
                <a:cs typeface="+mn-cs"/>
              </a:rPr>
              <a:t> Center </a:t>
            </a:r>
            <a:r>
              <a:rPr lang="en-US" sz="1150" b="1" dirty="0" smtClean="0">
                <a:latin typeface="Sommet bold"/>
              </a:rPr>
              <a:t>for Genomics</a:t>
            </a:r>
            <a:endParaRPr kumimoji="0" lang="en-US" sz="1150" b="1" i="0" u="none" strike="noStrike" kern="1200" cap="none" spc="0" normalizeH="0" baseline="0" noProof="0" dirty="0" smtClean="0">
              <a:ln>
                <a:noFill/>
              </a:ln>
              <a:solidFill>
                <a:schemeClr val="tx1"/>
              </a:solidFill>
              <a:effectLst/>
              <a:uLnTx/>
              <a:uFillTx/>
              <a:latin typeface="Sommet bold"/>
              <a:ea typeface="+mn-ea"/>
              <a:cs typeface="+mn-cs"/>
            </a:endParaRPr>
          </a:p>
        </p:txBody>
      </p:sp>
      <p:sp>
        <p:nvSpPr>
          <p:cNvPr id="15" name="TextBox 14"/>
          <p:cNvSpPr txBox="1"/>
          <p:nvPr/>
        </p:nvSpPr>
        <p:spPr>
          <a:xfrm>
            <a:off x="3124201" y="3352800"/>
            <a:ext cx="3276599" cy="523220"/>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2800" i="0" u="none" strike="noStrike" kern="1200" cap="none" spc="0" normalizeH="0" baseline="0" noProof="0" dirty="0" smtClean="0">
                <a:ln>
                  <a:noFill/>
                </a:ln>
                <a:solidFill>
                  <a:schemeClr val="tx1"/>
                </a:solidFill>
                <a:effectLst/>
                <a:uLnTx/>
                <a:uFillTx/>
                <a:latin typeface="Arial"/>
                <a:ea typeface="+mn-ea"/>
                <a:cs typeface="Arial"/>
              </a:rPr>
              <a:t>RNA Extracted</a:t>
            </a:r>
          </a:p>
        </p:txBody>
      </p:sp>
      <p:sp>
        <p:nvSpPr>
          <p:cNvPr id="16" name="Down Arrow 15"/>
          <p:cNvSpPr/>
          <p:nvPr/>
        </p:nvSpPr>
        <p:spPr>
          <a:xfrm>
            <a:off x="4152900" y="3962400"/>
            <a:ext cx="533400" cy="533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200401" y="4572000"/>
            <a:ext cx="3276599" cy="523220"/>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2800" i="0" u="none" strike="noStrike" kern="1200" cap="none" spc="0" normalizeH="0" baseline="0" noProof="0" dirty="0" smtClean="0">
                <a:ln>
                  <a:noFill/>
                </a:ln>
                <a:solidFill>
                  <a:schemeClr val="tx1"/>
                </a:solidFill>
                <a:effectLst/>
                <a:uLnTx/>
                <a:uFillTx/>
                <a:latin typeface="Arial"/>
                <a:ea typeface="+mn-ea"/>
                <a:cs typeface="Arial"/>
              </a:rPr>
              <a:t>Quantification</a:t>
            </a:r>
          </a:p>
        </p:txBody>
      </p:sp>
      <p:sp>
        <p:nvSpPr>
          <p:cNvPr id="18" name="Down Arrow 17"/>
          <p:cNvSpPr/>
          <p:nvPr/>
        </p:nvSpPr>
        <p:spPr>
          <a:xfrm>
            <a:off x="4152900" y="5181600"/>
            <a:ext cx="533400" cy="533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057400" y="5648980"/>
            <a:ext cx="5410200" cy="523220"/>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2800" i="0" u="none" strike="noStrike" kern="1200" cap="none" spc="0" normalizeH="0" baseline="0" noProof="0" dirty="0" smtClean="0">
                <a:ln>
                  <a:noFill/>
                </a:ln>
                <a:solidFill>
                  <a:schemeClr val="tx1"/>
                </a:solidFill>
                <a:effectLst/>
                <a:uLnTx/>
                <a:uFillTx/>
                <a:latin typeface="Arial"/>
                <a:ea typeface="+mn-ea"/>
                <a:cs typeface="Arial"/>
              </a:rPr>
              <a:t>Comparison between conditions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3000" dirty="0" smtClean="0">
                <a:latin typeface="Arial"/>
                <a:cs typeface="Arial"/>
              </a:rPr>
              <a:t>Different tools available:</a:t>
            </a:r>
          </a:p>
          <a:p>
            <a:pPr>
              <a:buNone/>
            </a:pPr>
            <a:endParaRPr lang="en-US" sz="3000" dirty="0" smtClean="0">
              <a:latin typeface="Arial"/>
              <a:cs typeface="Arial"/>
            </a:endParaRPr>
          </a:p>
          <a:p>
            <a:r>
              <a:rPr lang="en-US" sz="3000" dirty="0" smtClean="0">
                <a:latin typeface="Arial"/>
                <a:cs typeface="Arial"/>
              </a:rPr>
              <a:t>Cufflinks – FPKM values for transcripts</a:t>
            </a:r>
          </a:p>
          <a:p>
            <a:r>
              <a:rPr lang="en-US" sz="3000" dirty="0" err="1" smtClean="0">
                <a:latin typeface="Arial"/>
                <a:cs typeface="Arial"/>
              </a:rPr>
              <a:t>featureCounts</a:t>
            </a:r>
            <a:r>
              <a:rPr lang="en-US" sz="3000" dirty="0" smtClean="0">
                <a:latin typeface="Arial"/>
                <a:cs typeface="Arial"/>
              </a:rPr>
              <a:t> (Counts)</a:t>
            </a:r>
          </a:p>
          <a:p>
            <a:r>
              <a:rPr lang="en-US" sz="3000" dirty="0" err="1" smtClean="0">
                <a:latin typeface="Arial"/>
                <a:cs typeface="Arial"/>
              </a:rPr>
              <a:t>Rsubread</a:t>
            </a:r>
            <a:r>
              <a:rPr lang="en-US" sz="3000" dirty="0" smtClean="0">
                <a:latin typeface="Arial"/>
                <a:cs typeface="Arial"/>
              </a:rPr>
              <a:t> – </a:t>
            </a:r>
            <a:r>
              <a:rPr lang="en-US" sz="3000" dirty="0" err="1" smtClean="0">
                <a:latin typeface="Arial"/>
                <a:cs typeface="Arial"/>
              </a:rPr>
              <a:t>Bioconductor</a:t>
            </a:r>
            <a:r>
              <a:rPr lang="en-US" sz="3000" dirty="0" smtClean="0">
                <a:latin typeface="Arial"/>
                <a:cs typeface="Arial"/>
              </a:rPr>
              <a:t> package (Counts)</a:t>
            </a:r>
          </a:p>
          <a:p>
            <a:r>
              <a:rPr lang="en-US" sz="3000" dirty="0" err="1" smtClean="0">
                <a:latin typeface="Arial"/>
                <a:cs typeface="Arial"/>
              </a:rPr>
              <a:t>HTSeq</a:t>
            </a:r>
            <a:r>
              <a:rPr lang="en-US" sz="3000" dirty="0" smtClean="0">
                <a:latin typeface="Arial"/>
                <a:cs typeface="Arial"/>
              </a:rPr>
              <a:t>-count (Counts)</a:t>
            </a:r>
          </a:p>
          <a:p>
            <a:endParaRPr lang="en-US" dirty="0"/>
          </a:p>
        </p:txBody>
      </p:sp>
      <p:sp>
        <p:nvSpPr>
          <p:cNvPr id="2" name="Title 1"/>
          <p:cNvSpPr>
            <a:spLocks noGrp="1"/>
          </p:cNvSpPr>
          <p:nvPr>
            <p:ph type="title"/>
          </p:nvPr>
        </p:nvSpPr>
        <p:spPr/>
        <p:txBody>
          <a:bodyPr/>
          <a:lstStyle/>
          <a:p>
            <a:r>
              <a:rPr lang="en-US" dirty="0" smtClean="0">
                <a:solidFill>
                  <a:srgbClr val="008000"/>
                </a:solidFill>
              </a:rPr>
              <a:t>Read summarization</a:t>
            </a:r>
            <a:endParaRPr lang="en-US" dirty="0">
              <a:solidFill>
                <a:srgbClr val="008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Read summarization</a:t>
            </a:r>
            <a:endParaRPr lang="en-US" dirty="0">
              <a:solidFill>
                <a:srgbClr val="008000"/>
              </a:solidFill>
            </a:endParaRPr>
          </a:p>
        </p:txBody>
      </p:sp>
      <p:sp>
        <p:nvSpPr>
          <p:cNvPr id="4" name="Slide Number Placeholder 3"/>
          <p:cNvSpPr txBox="1">
            <a:spLocks/>
          </p:cNvSpPr>
          <p:nvPr/>
        </p:nvSpPr>
        <p:spPr>
          <a:xfrm>
            <a:off x="6553200" y="6148761"/>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826D8626-ACBC-BF40-A05F-1B98D28E30C0}"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TextBox 5"/>
          <p:cNvSpPr txBox="1"/>
          <p:nvPr/>
        </p:nvSpPr>
        <p:spPr>
          <a:xfrm>
            <a:off x="609600" y="1979548"/>
            <a:ext cx="981083" cy="369332"/>
          </a:xfrm>
          <a:prstGeom prst="rect">
            <a:avLst/>
          </a:prstGeom>
          <a:noFill/>
          <a:ln w="25400">
            <a:solidFill>
              <a:schemeClr val="accent3"/>
            </a:solidFill>
          </a:ln>
        </p:spPr>
        <p:txBody>
          <a:bodyPr wrap="none" rtlCol="0">
            <a:spAutoFit/>
          </a:bodyPr>
          <a:lstStyle/>
          <a:p>
            <a:r>
              <a:rPr lang="en-US" dirty="0" smtClean="0"/>
              <a:t>BAM file</a:t>
            </a:r>
            <a:endParaRPr lang="en-US" dirty="0"/>
          </a:p>
        </p:txBody>
      </p:sp>
      <p:sp>
        <p:nvSpPr>
          <p:cNvPr id="7" name="TextBox 6"/>
          <p:cNvSpPr txBox="1"/>
          <p:nvPr/>
        </p:nvSpPr>
        <p:spPr>
          <a:xfrm>
            <a:off x="2241940" y="1979548"/>
            <a:ext cx="925200" cy="369332"/>
          </a:xfrm>
          <a:prstGeom prst="rect">
            <a:avLst/>
          </a:prstGeom>
          <a:noFill/>
          <a:ln w="25400">
            <a:solidFill>
              <a:schemeClr val="accent6"/>
            </a:solidFill>
          </a:ln>
        </p:spPr>
        <p:txBody>
          <a:bodyPr wrap="none" rtlCol="0">
            <a:spAutoFit/>
          </a:bodyPr>
          <a:lstStyle/>
          <a:p>
            <a:r>
              <a:rPr lang="en-US" dirty="0" smtClean="0"/>
              <a:t>GTF file</a:t>
            </a:r>
            <a:endParaRPr lang="en-US" dirty="0"/>
          </a:p>
        </p:txBody>
      </p:sp>
      <p:graphicFrame>
        <p:nvGraphicFramePr>
          <p:cNvPr id="9" name="Object 3"/>
          <p:cNvGraphicFramePr>
            <a:graphicFrameLocks noChangeAspect="1"/>
          </p:cNvGraphicFramePr>
          <p:nvPr>
            <p:extLst>
              <p:ext uri="{D42A27DB-BD31-4B8C-83A1-F6EECF244321}">
                <p14:modId xmlns:p14="http://schemas.microsoft.com/office/powerpoint/2010/main" val="1670555159"/>
              </p:ext>
            </p:extLst>
          </p:nvPr>
        </p:nvGraphicFramePr>
        <p:xfrm>
          <a:off x="5086782" y="1145939"/>
          <a:ext cx="3949714" cy="5595429"/>
        </p:xfrm>
        <a:graphic>
          <a:graphicData uri="http://schemas.openxmlformats.org/presentationml/2006/ole">
            <mc:AlternateContent xmlns:mc="http://schemas.openxmlformats.org/markup-compatibility/2006">
              <mc:Choice xmlns:v="urn:schemas-microsoft-com:vml" Requires="v">
                <p:oleObj spid="_x0000_s93252" name="Microsoft Excel 97 - 2004 Worksheet" r:id="rId4" imgW="21942857" imgH="31085714" progId="Excel.Sheet.8">
                  <p:link updateAutomatic="1"/>
                </p:oleObj>
              </mc:Choice>
              <mc:Fallback>
                <p:oleObj name="Microsoft Excel 97 - 2004 Worksheet" r:id="rId4" imgW="21942857" imgH="31085714" progId="Excel.Sheet.8">
                  <p:link updateAutomatic="1"/>
                  <p:pic>
                    <p:nvPicPr>
                      <p:cNvPr id="0" name="Picture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782" y="1145939"/>
                        <a:ext cx="3949714" cy="559542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3" name="TextBox 2"/>
          <p:cNvSpPr txBox="1"/>
          <p:nvPr/>
        </p:nvSpPr>
        <p:spPr>
          <a:xfrm>
            <a:off x="1763688" y="1916832"/>
            <a:ext cx="364403" cy="461665"/>
          </a:xfrm>
          <a:prstGeom prst="rect">
            <a:avLst/>
          </a:prstGeom>
          <a:noFill/>
        </p:spPr>
        <p:txBody>
          <a:bodyPr wrap="none" rtlCol="0">
            <a:spAutoFit/>
          </a:bodyPr>
          <a:lstStyle/>
          <a:p>
            <a:r>
              <a:rPr lang="en-US" sz="2400" dirty="0" smtClean="0"/>
              <a:t>+</a:t>
            </a:r>
            <a:endParaRPr lang="en-US" sz="2400" dirty="0"/>
          </a:p>
        </p:txBody>
      </p:sp>
      <p:sp>
        <p:nvSpPr>
          <p:cNvPr id="8" name="TextBox 7"/>
          <p:cNvSpPr txBox="1"/>
          <p:nvPr/>
        </p:nvSpPr>
        <p:spPr>
          <a:xfrm>
            <a:off x="6084168" y="764704"/>
            <a:ext cx="2173680" cy="369332"/>
          </a:xfrm>
          <a:prstGeom prst="rect">
            <a:avLst/>
          </a:prstGeom>
          <a:noFill/>
        </p:spPr>
        <p:txBody>
          <a:bodyPr wrap="none" rtlCol="0">
            <a:spAutoFit/>
          </a:bodyPr>
          <a:lstStyle/>
          <a:p>
            <a:r>
              <a:rPr lang="en-US" dirty="0" smtClean="0"/>
              <a:t>Feature count table</a:t>
            </a:r>
            <a:endParaRPr lang="en-US" dirty="0"/>
          </a:p>
        </p:txBody>
      </p:sp>
      <p:pic>
        <p:nvPicPr>
          <p:cNvPr id="10" name="Picture 9" descr="bam_head.tiff"/>
          <p:cNvPicPr>
            <a:picLocks noChangeAspect="1"/>
          </p:cNvPicPr>
          <p:nvPr/>
        </p:nvPicPr>
        <p:blipFill>
          <a:blip r:embed="rId6"/>
          <a:srcRect r="2083"/>
          <a:stretch>
            <a:fillRect/>
          </a:stretch>
        </p:blipFill>
        <p:spPr>
          <a:xfrm>
            <a:off x="213710" y="2492896"/>
            <a:ext cx="8070778" cy="1766989"/>
          </a:xfrm>
          <a:prstGeom prst="rect">
            <a:avLst/>
          </a:prstGeom>
        </p:spPr>
      </p:pic>
      <p:sp>
        <p:nvSpPr>
          <p:cNvPr id="11" name="TextBox 10"/>
          <p:cNvSpPr txBox="1"/>
          <p:nvPr/>
        </p:nvSpPr>
        <p:spPr>
          <a:xfrm>
            <a:off x="1763688" y="4335487"/>
            <a:ext cx="364403" cy="461665"/>
          </a:xfrm>
          <a:prstGeom prst="rect">
            <a:avLst/>
          </a:prstGeom>
          <a:noFill/>
        </p:spPr>
        <p:txBody>
          <a:bodyPr wrap="none" rtlCol="0">
            <a:spAutoFit/>
          </a:bodyPr>
          <a:lstStyle/>
          <a:p>
            <a:r>
              <a:rPr lang="en-US" sz="2400" dirty="0" smtClean="0"/>
              <a:t>+</a:t>
            </a:r>
            <a:endParaRPr lang="en-US" sz="2400" dirty="0"/>
          </a:p>
        </p:txBody>
      </p:sp>
      <p:graphicFrame>
        <p:nvGraphicFramePr>
          <p:cNvPr id="12" name="Object 2"/>
          <p:cNvGraphicFramePr>
            <a:graphicFrameLocks noChangeAspect="1"/>
          </p:cNvGraphicFramePr>
          <p:nvPr>
            <p:extLst>
              <p:ext uri="{D42A27DB-BD31-4B8C-83A1-F6EECF244321}">
                <p14:modId xmlns:p14="http://schemas.microsoft.com/office/powerpoint/2010/main" val="3579417647"/>
              </p:ext>
            </p:extLst>
          </p:nvPr>
        </p:nvGraphicFramePr>
        <p:xfrm>
          <a:off x="213710" y="4836299"/>
          <a:ext cx="8686800" cy="1168400"/>
        </p:xfrm>
        <a:graphic>
          <a:graphicData uri="http://schemas.openxmlformats.org/presentationml/2006/ole">
            <mc:AlternateContent xmlns:mc="http://schemas.openxmlformats.org/markup-compatibility/2006">
              <mc:Choice xmlns:v="urn:schemas-microsoft-com:vml" Requires="v">
                <p:oleObj spid="_x0000_s93253" name="Microsoft Excel 97 - 2004 Worksheet" r:id="rId4" imgW="32965079" imgH="4647619" progId="Excel.Sheet.8">
                  <p:link updateAutomatic="1"/>
                </p:oleObj>
              </mc:Choice>
              <mc:Fallback>
                <p:oleObj name="Microsoft Excel 97 - 2004 Worksheet" r:id="rId4" imgW="32965079" imgH="4647619" progId="Excel.Sheet.8">
                  <p:link updateAutomatic="1"/>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b="15492"/>
                      <a:stretch>
                        <a:fillRect/>
                      </a:stretch>
                    </p:blipFill>
                    <p:spPr bwMode="auto">
                      <a:xfrm>
                        <a:off x="213710" y="4836299"/>
                        <a:ext cx="8686800" cy="1168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13" name="Rectangle 12"/>
          <p:cNvSpPr/>
          <p:nvPr/>
        </p:nvSpPr>
        <p:spPr>
          <a:xfrm>
            <a:off x="2915816" y="2492896"/>
            <a:ext cx="1008112" cy="1440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179512" y="5103656"/>
            <a:ext cx="1728192" cy="1440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4" name="Group 3"/>
          <p:cNvGrpSpPr/>
          <p:nvPr/>
        </p:nvGrpSpPr>
        <p:grpSpPr>
          <a:xfrm>
            <a:off x="2819400" y="1484784"/>
            <a:ext cx="3657600" cy="4968480"/>
            <a:chOff x="2819400" y="1484784"/>
            <a:chExt cx="3657600" cy="4968480"/>
          </a:xfrm>
        </p:grpSpPr>
        <p:sp>
          <p:nvSpPr>
            <p:cNvPr id="5" name="Rounded Rectangle 4"/>
            <p:cNvSpPr/>
            <p:nvPr/>
          </p:nvSpPr>
          <p:spPr>
            <a:xfrm>
              <a:off x="2819400" y="1484784"/>
              <a:ext cx="3657600" cy="648000"/>
            </a:xfrm>
            <a:prstGeom prst="roundRect">
              <a:avLst/>
            </a:prstGeom>
            <a:solidFill>
              <a:schemeClr val="bg2"/>
            </a:solid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latin typeface="Arial"/>
                  <a:cs typeface="Arial"/>
                </a:rPr>
                <a:t>Bioinformatic</a:t>
              </a:r>
              <a:r>
                <a:rPr lang="en-US" dirty="0" smtClean="0">
                  <a:solidFill>
                    <a:schemeClr val="tx1"/>
                  </a:solidFill>
                  <a:latin typeface="Arial"/>
                  <a:cs typeface="Arial"/>
                </a:rPr>
                <a:t> analysis</a:t>
              </a:r>
              <a:endParaRPr lang="en-US" dirty="0">
                <a:solidFill>
                  <a:schemeClr val="tx1"/>
                </a:solidFill>
                <a:latin typeface="Arial"/>
                <a:cs typeface="Arial"/>
              </a:endParaRPr>
            </a:p>
          </p:txBody>
        </p:sp>
        <p:sp>
          <p:nvSpPr>
            <p:cNvPr id="6" name="Rounded Rectangle 5"/>
            <p:cNvSpPr/>
            <p:nvPr/>
          </p:nvSpPr>
          <p:spPr>
            <a:xfrm>
              <a:off x="2819400" y="2348880"/>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Quality checking</a:t>
              </a:r>
              <a:endParaRPr lang="en-US" dirty="0">
                <a:solidFill>
                  <a:schemeClr val="tx1"/>
                </a:solidFill>
                <a:latin typeface="Arial"/>
                <a:cs typeface="Arial"/>
              </a:endParaRPr>
            </a:p>
          </p:txBody>
        </p:sp>
        <p:sp>
          <p:nvSpPr>
            <p:cNvPr id="7" name="Rounded Rectangle 6"/>
            <p:cNvSpPr/>
            <p:nvPr/>
          </p:nvSpPr>
          <p:spPr>
            <a:xfrm>
              <a:off x="2819400" y="3212976"/>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Mapping reads to genome</a:t>
              </a:r>
              <a:endParaRPr lang="en-US" dirty="0">
                <a:solidFill>
                  <a:schemeClr val="tx1"/>
                </a:solidFill>
                <a:latin typeface="Arial"/>
                <a:cs typeface="Arial"/>
              </a:endParaRPr>
            </a:p>
          </p:txBody>
        </p:sp>
        <p:sp>
          <p:nvSpPr>
            <p:cNvPr id="8" name="Rounded Rectangle 7"/>
            <p:cNvSpPr/>
            <p:nvPr/>
          </p:nvSpPr>
          <p:spPr>
            <a:xfrm>
              <a:off x="2819400" y="4077072"/>
              <a:ext cx="3657600" cy="648000"/>
            </a:xfrm>
            <a:prstGeom prst="roundRect">
              <a:avLst/>
            </a:prstGeom>
            <a:solidFill>
              <a:schemeClr val="bg2">
                <a:lumMod val="75000"/>
              </a:schemeClr>
            </a:solid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Read summarization</a:t>
              </a:r>
              <a:endParaRPr lang="en-US" dirty="0">
                <a:solidFill>
                  <a:schemeClr val="tx1"/>
                </a:solidFill>
                <a:latin typeface="Arial"/>
                <a:cs typeface="Arial"/>
              </a:endParaRPr>
            </a:p>
          </p:txBody>
        </p:sp>
        <p:sp>
          <p:nvSpPr>
            <p:cNvPr id="9" name="Rounded Rectangle 8"/>
            <p:cNvSpPr/>
            <p:nvPr/>
          </p:nvSpPr>
          <p:spPr>
            <a:xfrm>
              <a:off x="2819400" y="4941168"/>
              <a:ext cx="3657600" cy="648000"/>
            </a:xfrm>
            <a:prstGeom prst="roundRect">
              <a:avLst/>
            </a:prstGeom>
            <a:solidFill>
              <a:schemeClr val="bg2">
                <a:lumMod val="75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Differential expression </a:t>
              </a:r>
              <a:endParaRPr lang="en-US" dirty="0">
                <a:solidFill>
                  <a:schemeClr val="tx1"/>
                </a:solidFill>
                <a:latin typeface="Arial"/>
                <a:cs typeface="Arial"/>
              </a:endParaRPr>
            </a:p>
          </p:txBody>
        </p:sp>
        <p:sp>
          <p:nvSpPr>
            <p:cNvPr id="10" name="Rounded Rectangle 9"/>
            <p:cNvSpPr/>
            <p:nvPr/>
          </p:nvSpPr>
          <p:spPr>
            <a:xfrm>
              <a:off x="2819400" y="5805264"/>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Biological interpretation</a:t>
              </a:r>
              <a:endParaRPr lang="en-US" dirty="0">
                <a:solidFill>
                  <a:schemeClr val="tx1"/>
                </a:solidFill>
                <a:latin typeface="Arial"/>
                <a:cs typeface="Arial"/>
              </a:endParaRPr>
            </a:p>
          </p:txBody>
        </p:sp>
      </p:grpSp>
    </p:spTree>
    <p:extLst>
      <p:ext uri="{BB962C8B-B14F-4D97-AF65-F5344CB8AC3E}">
        <p14:creationId xmlns:p14="http://schemas.microsoft.com/office/powerpoint/2010/main" val="4073134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8000"/>
                </a:solidFill>
              </a:rPr>
              <a:t>Differential expression analysis</a:t>
            </a:r>
            <a:endParaRPr lang="en-US" dirty="0">
              <a:solidFill>
                <a:srgbClr val="008000"/>
              </a:solidFill>
            </a:endParaRPr>
          </a:p>
        </p:txBody>
      </p:sp>
      <p:sp>
        <p:nvSpPr>
          <p:cNvPr id="4" name="TextBox 3"/>
          <p:cNvSpPr txBox="1"/>
          <p:nvPr/>
        </p:nvSpPr>
        <p:spPr>
          <a:xfrm>
            <a:off x="457200" y="1690078"/>
            <a:ext cx="7386583" cy="4632037"/>
          </a:xfrm>
          <a:prstGeom prst="rect">
            <a:avLst/>
          </a:prstGeom>
          <a:noFill/>
        </p:spPr>
        <p:txBody>
          <a:bodyPr wrap="square" rtlCol="0">
            <a:spAutoFit/>
          </a:bodyPr>
          <a:lstStyle/>
          <a:p>
            <a:pPr marL="342900" indent="-342900">
              <a:spcAft>
                <a:spcPts val="1500"/>
              </a:spcAft>
              <a:buClr>
                <a:schemeClr val="accent3">
                  <a:lumMod val="60000"/>
                  <a:lumOff val="40000"/>
                </a:schemeClr>
              </a:buClr>
              <a:buAutoNum type="arabicPeriod"/>
            </a:pPr>
            <a:r>
              <a:rPr lang="en-US" sz="2200" dirty="0" smtClean="0">
                <a:latin typeface="Arial"/>
                <a:cs typeface="Arial"/>
              </a:rPr>
              <a:t>Intensive effort to develop the best statistical approach. Challenging because:</a:t>
            </a:r>
          </a:p>
          <a:p>
            <a:pPr marL="342900" indent="-342900">
              <a:spcAft>
                <a:spcPts val="1500"/>
              </a:spcAft>
              <a:buClr>
                <a:schemeClr val="accent3">
                  <a:lumMod val="60000"/>
                  <a:lumOff val="40000"/>
                </a:schemeClr>
              </a:buClr>
              <a:buAutoNum type="arabicPeriod"/>
            </a:pPr>
            <a:r>
              <a:rPr lang="en-US" sz="2200" dirty="0" smtClean="0">
                <a:latin typeface="Arial"/>
                <a:cs typeface="Arial"/>
              </a:rPr>
              <a:t>Small number of replicates per condition</a:t>
            </a:r>
          </a:p>
          <a:p>
            <a:pPr marL="342900" indent="-342900">
              <a:spcAft>
                <a:spcPts val="1500"/>
              </a:spcAft>
              <a:buClr>
                <a:schemeClr val="accent3">
                  <a:lumMod val="60000"/>
                  <a:lumOff val="40000"/>
                </a:schemeClr>
              </a:buClr>
              <a:buAutoNum type="arabicPeriod"/>
            </a:pPr>
            <a:r>
              <a:rPr lang="en-US" sz="2200" dirty="0" smtClean="0">
                <a:latin typeface="Arial"/>
                <a:cs typeface="Arial"/>
              </a:rPr>
              <a:t>Large number of features being tested (&gt; 20,000 genes)</a:t>
            </a:r>
          </a:p>
          <a:p>
            <a:pPr marL="457200" indent="-457200">
              <a:spcAft>
                <a:spcPts val="1500"/>
              </a:spcAft>
              <a:buClr>
                <a:schemeClr val="accent3">
                  <a:lumMod val="60000"/>
                  <a:lumOff val="40000"/>
                </a:schemeClr>
              </a:buClr>
              <a:buFont typeface="+mj-lt"/>
              <a:buAutoNum type="arabicPeriod"/>
            </a:pPr>
            <a:r>
              <a:rPr lang="en-US" sz="2200" dirty="0" smtClean="0">
                <a:solidFill>
                  <a:srgbClr val="000000"/>
                </a:solidFill>
                <a:latin typeface="Arial"/>
                <a:cs typeface="Arial"/>
              </a:rPr>
              <a:t>Large range of counts (&lt; 10 to 100,000s)</a:t>
            </a:r>
          </a:p>
          <a:p>
            <a:pPr marL="457200" indent="-457200">
              <a:spcAft>
                <a:spcPts val="1500"/>
              </a:spcAft>
              <a:buClr>
                <a:schemeClr val="accent3">
                  <a:lumMod val="60000"/>
                  <a:lumOff val="40000"/>
                </a:schemeClr>
              </a:buClr>
              <a:buFont typeface="+mj-lt"/>
              <a:buAutoNum type="arabicPeriod"/>
            </a:pPr>
            <a:r>
              <a:rPr lang="en-US" sz="2200" dirty="0" smtClean="0">
                <a:solidFill>
                  <a:srgbClr val="000000"/>
                </a:solidFill>
                <a:latin typeface="Arial"/>
                <a:cs typeface="Arial"/>
              </a:rPr>
              <a:t>Different sequencing depth between samples</a:t>
            </a:r>
          </a:p>
          <a:p>
            <a:pPr marL="457200" indent="-457200">
              <a:spcAft>
                <a:spcPts val="1500"/>
              </a:spcAft>
              <a:buClr>
                <a:schemeClr val="accent3">
                  <a:lumMod val="60000"/>
                  <a:lumOff val="40000"/>
                </a:schemeClr>
              </a:buClr>
              <a:buFont typeface="+mj-lt"/>
              <a:buAutoNum type="arabicPeriod"/>
            </a:pPr>
            <a:r>
              <a:rPr lang="en-US" sz="2200" dirty="0">
                <a:latin typeface="Arial"/>
                <a:cs typeface="Arial"/>
              </a:rPr>
              <a:t>RNA-</a:t>
            </a:r>
            <a:r>
              <a:rPr lang="en-US" sz="2200" dirty="0" err="1">
                <a:latin typeface="Arial"/>
                <a:cs typeface="Arial"/>
              </a:rPr>
              <a:t>Seq</a:t>
            </a:r>
            <a:r>
              <a:rPr lang="en-US" sz="2200" dirty="0">
                <a:latin typeface="Arial"/>
                <a:cs typeface="Arial"/>
              </a:rPr>
              <a:t> -&gt; Count data  - Discrete not Continuous (contrast microarray)</a:t>
            </a:r>
          </a:p>
          <a:p>
            <a:pPr marL="457200" indent="-457200">
              <a:spcAft>
                <a:spcPts val="1500"/>
              </a:spcAft>
              <a:buFont typeface="+mj-lt"/>
              <a:buAutoNum type="arabicPeriod"/>
            </a:pPr>
            <a:endParaRPr lang="en-US" sz="2200" dirty="0">
              <a:solidFill>
                <a:srgbClr val="000000"/>
              </a:solidFill>
              <a:latin typeface="Arial"/>
              <a:cs typeface="Aria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9473"/>
            <a:ext cx="8219256" cy="983303"/>
          </a:xfrm>
        </p:spPr>
        <p:txBody>
          <a:bodyPr>
            <a:normAutofit/>
          </a:bodyPr>
          <a:lstStyle/>
          <a:p>
            <a:r>
              <a:rPr lang="en-US" dirty="0" smtClean="0">
                <a:solidFill>
                  <a:srgbClr val="008000"/>
                </a:solidFill>
              </a:rPr>
              <a:t>General principles</a:t>
            </a:r>
            <a:endParaRPr lang="en-US" dirty="0">
              <a:solidFill>
                <a:srgbClr val="008000"/>
              </a:solidFill>
            </a:endParaRPr>
          </a:p>
        </p:txBody>
      </p:sp>
      <p:sp>
        <p:nvSpPr>
          <p:cNvPr id="7" name="TextBox 6"/>
          <p:cNvSpPr txBox="1"/>
          <p:nvPr/>
        </p:nvSpPr>
        <p:spPr>
          <a:xfrm>
            <a:off x="414949" y="1889532"/>
            <a:ext cx="8405523" cy="5139868"/>
          </a:xfrm>
          <a:prstGeom prst="rect">
            <a:avLst/>
          </a:prstGeom>
          <a:noFill/>
        </p:spPr>
        <p:txBody>
          <a:bodyPr wrap="square" rtlCol="0">
            <a:spAutoFit/>
          </a:bodyPr>
          <a:lstStyle/>
          <a:p>
            <a:pPr marL="457200" indent="-457200">
              <a:spcAft>
                <a:spcPts val="1200"/>
              </a:spcAft>
              <a:buClr>
                <a:schemeClr val="accent3">
                  <a:lumMod val="60000"/>
                  <a:lumOff val="40000"/>
                </a:schemeClr>
              </a:buClr>
              <a:buFont typeface="+mj-lt"/>
              <a:buAutoNum type="arabicPeriod"/>
            </a:pPr>
            <a:r>
              <a:rPr lang="en-US" sz="2200" dirty="0" smtClean="0"/>
              <a:t>Read count per gene is a random variable</a:t>
            </a:r>
          </a:p>
          <a:p>
            <a:pPr marL="457200" indent="-457200">
              <a:spcAft>
                <a:spcPts val="1200"/>
              </a:spcAft>
              <a:buClr>
                <a:schemeClr val="accent3">
                  <a:lumMod val="60000"/>
                  <a:lumOff val="40000"/>
                </a:schemeClr>
              </a:buClr>
              <a:buFont typeface="+mj-lt"/>
              <a:buAutoNum type="arabicPeriod"/>
            </a:pPr>
            <a:r>
              <a:rPr lang="en-US" sz="2200" dirty="0" smtClean="0"/>
              <a:t>Counts modeled as a distribution e.g. Negative Binomial Distribution</a:t>
            </a:r>
          </a:p>
          <a:p>
            <a:pPr marL="457200" indent="-457200">
              <a:spcAft>
                <a:spcPts val="1200"/>
              </a:spcAft>
              <a:buClr>
                <a:schemeClr val="accent3">
                  <a:lumMod val="60000"/>
                  <a:lumOff val="40000"/>
                </a:schemeClr>
              </a:buClr>
              <a:buFont typeface="+mj-lt"/>
              <a:buAutoNum type="arabicPeriod"/>
            </a:pPr>
            <a:r>
              <a:rPr lang="en-US" sz="2200" dirty="0" smtClean="0"/>
              <a:t>Parameters (mean and variance) estimated from the data</a:t>
            </a:r>
          </a:p>
          <a:p>
            <a:pPr marL="457200" indent="-457200">
              <a:spcAft>
                <a:spcPts val="1200"/>
              </a:spcAft>
              <a:buClr>
                <a:schemeClr val="accent3">
                  <a:lumMod val="60000"/>
                  <a:lumOff val="40000"/>
                </a:schemeClr>
              </a:buClr>
              <a:buFont typeface="+mj-lt"/>
              <a:buAutoNum type="arabicPeriod"/>
            </a:pPr>
            <a:r>
              <a:rPr lang="en-US" sz="2200" dirty="0" smtClean="0"/>
              <a:t>Null hypothesis – read count for controls and condition come from the same distribution</a:t>
            </a:r>
          </a:p>
          <a:p>
            <a:pPr marL="457200" indent="-457200">
              <a:spcAft>
                <a:spcPts val="1200"/>
              </a:spcAft>
              <a:buClr>
                <a:schemeClr val="accent3">
                  <a:lumMod val="60000"/>
                  <a:lumOff val="40000"/>
                </a:schemeClr>
              </a:buClr>
              <a:buFont typeface="+mj-lt"/>
              <a:buAutoNum type="arabicPeriod"/>
            </a:pPr>
            <a:r>
              <a:rPr lang="en-US" sz="2200" dirty="0" smtClean="0"/>
              <a:t> Statistical tests applied to see if Null hypothesis should be rejected (p value). Is the fold change significant. </a:t>
            </a:r>
          </a:p>
          <a:p>
            <a:pPr marL="457200" indent="-457200">
              <a:spcAft>
                <a:spcPts val="1200"/>
              </a:spcAft>
              <a:buClr>
                <a:schemeClr val="accent3">
                  <a:lumMod val="60000"/>
                  <a:lumOff val="40000"/>
                </a:schemeClr>
              </a:buClr>
              <a:buFont typeface="+mj-lt"/>
              <a:buAutoNum type="arabicPeriod"/>
            </a:pPr>
            <a:r>
              <a:rPr lang="en-US" sz="2200" dirty="0" smtClean="0"/>
              <a:t> Multiple testing adjustment (control false positive rate) –&gt; Adjusted </a:t>
            </a:r>
            <a:r>
              <a:rPr lang="en-US" sz="2200" dirty="0" err="1" smtClean="0"/>
              <a:t>p</a:t>
            </a:r>
            <a:r>
              <a:rPr lang="en-US" sz="2200" dirty="0" smtClean="0"/>
              <a:t>-value &lt; 0.1</a:t>
            </a:r>
          </a:p>
          <a:p>
            <a:pPr>
              <a:buFont typeface="Arial"/>
              <a:buChar char="•"/>
            </a:pPr>
            <a:endParaRPr lang="en-US" sz="2400" dirty="0" smtClean="0"/>
          </a:p>
          <a:p>
            <a:pPr>
              <a:buFont typeface="Arial"/>
              <a:buChar char="•"/>
            </a:pPr>
            <a:endParaRPr lang="en-US" sz="2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008000"/>
                </a:solidFill>
              </a:rPr>
              <a:t>Differential expression analysis tools</a:t>
            </a:r>
            <a:endParaRPr lang="en-US" sz="4000" dirty="0">
              <a:solidFill>
                <a:srgbClr val="008000"/>
              </a:solidFill>
            </a:endParaRPr>
          </a:p>
        </p:txBody>
      </p:sp>
      <p:sp>
        <p:nvSpPr>
          <p:cNvPr id="8" name="TextBox 7"/>
          <p:cNvSpPr txBox="1"/>
          <p:nvPr/>
        </p:nvSpPr>
        <p:spPr>
          <a:xfrm>
            <a:off x="457201" y="1634067"/>
            <a:ext cx="8433176" cy="1877437"/>
          </a:xfrm>
          <a:prstGeom prst="rect">
            <a:avLst/>
          </a:prstGeom>
          <a:noFill/>
        </p:spPr>
        <p:txBody>
          <a:bodyPr wrap="square" rtlCol="0">
            <a:spAutoFit/>
          </a:bodyPr>
          <a:lstStyle/>
          <a:p>
            <a:pPr marL="457200" indent="-457200">
              <a:spcAft>
                <a:spcPts val="1200"/>
              </a:spcAft>
              <a:buClr>
                <a:schemeClr val="accent3">
                  <a:lumMod val="60000"/>
                  <a:lumOff val="40000"/>
                </a:schemeClr>
              </a:buClr>
              <a:buFont typeface="+mj-lt"/>
              <a:buAutoNum type="arabicPeriod"/>
            </a:pPr>
            <a:r>
              <a:rPr lang="en-US" sz="2400" dirty="0" smtClean="0"/>
              <a:t>Direct count methods e.g. DESeq2, </a:t>
            </a:r>
            <a:r>
              <a:rPr lang="en-US" sz="2400" dirty="0" err="1" smtClean="0"/>
              <a:t>edgeR</a:t>
            </a:r>
            <a:r>
              <a:rPr lang="en-US" sz="2400" dirty="0" smtClean="0"/>
              <a:t>, </a:t>
            </a:r>
            <a:r>
              <a:rPr lang="en-US" sz="2400" dirty="0" err="1" smtClean="0"/>
              <a:t>Voom</a:t>
            </a:r>
            <a:r>
              <a:rPr lang="en-US" sz="2400" dirty="0" smtClean="0"/>
              <a:t>, </a:t>
            </a:r>
            <a:r>
              <a:rPr lang="en-US" sz="2400" dirty="0" err="1" smtClean="0"/>
              <a:t>baySeq</a:t>
            </a:r>
            <a:r>
              <a:rPr lang="en-US" sz="2400" dirty="0" smtClean="0"/>
              <a:t>, TSPM</a:t>
            </a:r>
          </a:p>
          <a:p>
            <a:pPr marL="457200" indent="-457200">
              <a:spcAft>
                <a:spcPts val="1200"/>
              </a:spcAft>
              <a:buClr>
                <a:schemeClr val="accent3">
                  <a:lumMod val="60000"/>
                  <a:lumOff val="40000"/>
                </a:schemeClr>
              </a:buClr>
              <a:buFont typeface="+mj-lt"/>
              <a:buAutoNum type="arabicPeriod"/>
            </a:pPr>
            <a:r>
              <a:rPr lang="en-US" sz="2400" dirty="0" smtClean="0"/>
              <a:t>Transcript based methods e.g. </a:t>
            </a:r>
            <a:r>
              <a:rPr lang="en-US" sz="2400" dirty="0" err="1" smtClean="0"/>
              <a:t>Cuffdiff</a:t>
            </a:r>
            <a:endParaRPr lang="en-US" sz="2400" dirty="0" smtClean="0"/>
          </a:p>
          <a:p>
            <a:pPr marL="457200" indent="-457200">
              <a:spcAft>
                <a:spcPts val="1200"/>
              </a:spcAft>
              <a:buFont typeface="+mj-lt"/>
              <a:buAutoNum type="arabicPeriod"/>
            </a:pPr>
            <a:endParaRPr lang="en-US" sz="2400" dirty="0"/>
          </a:p>
        </p:txBody>
      </p:sp>
      <p:grpSp>
        <p:nvGrpSpPr>
          <p:cNvPr id="4" name="Group 3"/>
          <p:cNvGrpSpPr/>
          <p:nvPr/>
        </p:nvGrpSpPr>
        <p:grpSpPr>
          <a:xfrm>
            <a:off x="388544" y="3346698"/>
            <a:ext cx="8575944" cy="2890614"/>
            <a:chOff x="146050" y="2914650"/>
            <a:chExt cx="8575944" cy="2890614"/>
          </a:xfrm>
        </p:grpSpPr>
        <p:pic>
          <p:nvPicPr>
            <p:cNvPr id="5" name="Picture 4" descr="Deseq2.tiff"/>
            <p:cNvPicPr>
              <a:picLocks noChangeAspect="1"/>
            </p:cNvPicPr>
            <p:nvPr/>
          </p:nvPicPr>
          <p:blipFill>
            <a:blip r:embed="rId2"/>
            <a:stretch>
              <a:fillRect/>
            </a:stretch>
          </p:blipFill>
          <p:spPr>
            <a:xfrm>
              <a:off x="146050" y="2914650"/>
              <a:ext cx="4806950" cy="895350"/>
            </a:xfrm>
            <a:prstGeom prst="rect">
              <a:avLst/>
            </a:prstGeom>
          </p:spPr>
        </p:pic>
        <p:pic>
          <p:nvPicPr>
            <p:cNvPr id="6" name="Picture 5" descr="edgeR.tiff"/>
            <p:cNvPicPr>
              <a:picLocks noChangeAspect="1"/>
            </p:cNvPicPr>
            <p:nvPr/>
          </p:nvPicPr>
          <p:blipFill>
            <a:blip r:embed="rId3"/>
            <a:stretch>
              <a:fillRect/>
            </a:stretch>
          </p:blipFill>
          <p:spPr>
            <a:xfrm>
              <a:off x="195451" y="4427314"/>
              <a:ext cx="4520565" cy="1377950"/>
            </a:xfrm>
            <a:prstGeom prst="rect">
              <a:avLst/>
            </a:prstGeom>
          </p:spPr>
        </p:pic>
        <p:pic>
          <p:nvPicPr>
            <p:cNvPr id="7" name="Picture 6" descr="Trapnell.tiff"/>
            <p:cNvPicPr preferRelativeResize="0">
              <a:picLocks noChangeAspect="1"/>
            </p:cNvPicPr>
            <p:nvPr/>
          </p:nvPicPr>
          <p:blipFill>
            <a:blip r:embed="rId4"/>
            <a:srcRect l="2090" r="7317" b="2940"/>
            <a:stretch>
              <a:fillRect/>
            </a:stretch>
          </p:blipFill>
          <p:spPr>
            <a:xfrm>
              <a:off x="5105400" y="2971800"/>
              <a:ext cx="3616594" cy="2754630"/>
            </a:xfrm>
            <a:prstGeom prst="rect">
              <a:avLst/>
            </a:prstGeom>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latin typeface="Arial"/>
                <a:cs typeface="Arial"/>
              </a:rPr>
              <a:t>Normalization</a:t>
            </a:r>
          </a:p>
          <a:p>
            <a:pPr lvl="1">
              <a:buClrTx/>
              <a:buSzPct val="50000"/>
              <a:buFont typeface="Wingdings" charset="2"/>
              <a:buChar char="Ø"/>
            </a:pPr>
            <a:r>
              <a:rPr lang="en-US" sz="2200" dirty="0" smtClean="0">
                <a:solidFill>
                  <a:srgbClr val="768D5A"/>
                </a:solidFill>
                <a:latin typeface="Arial"/>
                <a:cs typeface="Arial"/>
              </a:rPr>
              <a:t>Differences in total reads per sample</a:t>
            </a:r>
          </a:p>
          <a:p>
            <a:pPr lvl="1">
              <a:buClrTx/>
              <a:buSzPct val="50000"/>
              <a:buFont typeface="Wingdings" charset="2"/>
              <a:buChar char="Ø"/>
            </a:pPr>
            <a:r>
              <a:rPr lang="en-US" sz="2200" dirty="0" smtClean="0">
                <a:solidFill>
                  <a:srgbClr val="768D5A"/>
                </a:solidFill>
                <a:latin typeface="Arial"/>
                <a:cs typeface="Arial"/>
              </a:rPr>
              <a:t>Possibility that some reads highly over-represented</a:t>
            </a:r>
          </a:p>
          <a:p>
            <a:r>
              <a:rPr lang="en-US" sz="2400" dirty="0" smtClean="0">
                <a:latin typeface="Arial"/>
                <a:cs typeface="Arial"/>
              </a:rPr>
              <a:t>Calculation of dispersion for each gene (variation between samples)</a:t>
            </a:r>
          </a:p>
          <a:p>
            <a:pPr lvl="1">
              <a:buClr>
                <a:schemeClr val="accent2">
                  <a:lumMod val="75000"/>
                </a:schemeClr>
              </a:buClr>
              <a:buSzPct val="50000"/>
              <a:buFont typeface="Wingdings" charset="2"/>
              <a:buChar char="Ø"/>
            </a:pPr>
            <a:r>
              <a:rPr lang="en-US" sz="2400" dirty="0" smtClean="0">
                <a:solidFill>
                  <a:schemeClr val="accent2">
                    <a:lumMod val="75000"/>
                  </a:schemeClr>
                </a:solidFill>
                <a:latin typeface="Arial"/>
                <a:cs typeface="Arial"/>
              </a:rPr>
              <a:t>Underestimation – false positives</a:t>
            </a:r>
          </a:p>
          <a:p>
            <a:pPr lvl="1">
              <a:buClr>
                <a:schemeClr val="accent2">
                  <a:lumMod val="75000"/>
                </a:schemeClr>
              </a:buClr>
              <a:buSzPct val="50000"/>
              <a:buFont typeface="Wingdings" charset="2"/>
              <a:buChar char="Ø"/>
            </a:pPr>
            <a:r>
              <a:rPr lang="en-US" sz="2400" dirty="0" smtClean="0">
                <a:solidFill>
                  <a:schemeClr val="accent2">
                    <a:lumMod val="75000"/>
                  </a:schemeClr>
                </a:solidFill>
                <a:latin typeface="Arial"/>
                <a:cs typeface="Arial"/>
              </a:rPr>
              <a:t>Over-estimation – false negatives</a:t>
            </a:r>
          </a:p>
          <a:p>
            <a:r>
              <a:rPr lang="en-US" sz="2400" dirty="0" smtClean="0">
                <a:latin typeface="Arial"/>
                <a:cs typeface="Arial"/>
              </a:rPr>
              <a:t>Determining whether fold change between conditions is significant</a:t>
            </a:r>
          </a:p>
          <a:p>
            <a:r>
              <a:rPr lang="en-US" sz="2400" dirty="0">
                <a:latin typeface="Arial"/>
                <a:cs typeface="Arial"/>
              </a:rPr>
              <a:t>Also possible to test with more than one condition using Generalized Linear Models (GLMs) </a:t>
            </a:r>
            <a:r>
              <a:rPr lang="en-US" sz="2400" dirty="0" smtClean="0">
                <a:latin typeface="Arial"/>
                <a:cs typeface="Arial"/>
              </a:rPr>
              <a:t>e.g. </a:t>
            </a:r>
            <a:r>
              <a:rPr lang="en-US" sz="2400" dirty="0" err="1" smtClean="0">
                <a:latin typeface="Arial"/>
                <a:cs typeface="Arial"/>
              </a:rPr>
              <a:t>edgeR</a:t>
            </a:r>
            <a:r>
              <a:rPr lang="en-US" sz="2400" dirty="0" smtClean="0">
                <a:latin typeface="Arial"/>
                <a:cs typeface="Arial"/>
              </a:rPr>
              <a:t> </a:t>
            </a:r>
            <a:r>
              <a:rPr lang="en-US" sz="2400" dirty="0">
                <a:latin typeface="Arial"/>
                <a:cs typeface="Arial"/>
              </a:rPr>
              <a:t>and </a:t>
            </a:r>
            <a:r>
              <a:rPr lang="en-US" sz="2400" dirty="0" smtClean="0">
                <a:latin typeface="Arial"/>
                <a:cs typeface="Arial"/>
              </a:rPr>
              <a:t>DESeq2</a:t>
            </a:r>
            <a:endParaRPr lang="en-US" dirty="0">
              <a:latin typeface="Arial"/>
              <a:cs typeface="Arial"/>
            </a:endParaRPr>
          </a:p>
        </p:txBody>
      </p:sp>
      <p:sp>
        <p:nvSpPr>
          <p:cNvPr id="4" name="Title 1"/>
          <p:cNvSpPr>
            <a:spLocks noGrp="1"/>
          </p:cNvSpPr>
          <p:nvPr>
            <p:ph type="title"/>
          </p:nvPr>
        </p:nvSpPr>
        <p:spPr/>
        <p:txBody>
          <a:bodyPr>
            <a:normAutofit/>
          </a:bodyPr>
          <a:lstStyle/>
          <a:p>
            <a:r>
              <a:rPr lang="en-US" sz="4000" dirty="0" smtClean="0">
                <a:solidFill>
                  <a:srgbClr val="008000"/>
                </a:solidFill>
              </a:rPr>
              <a:t>Differential expression analysis</a:t>
            </a:r>
            <a:endParaRPr lang="en-US" sz="4000" dirty="0">
              <a:solidFill>
                <a:srgbClr val="008000"/>
              </a:solidFill>
            </a:endParaRPr>
          </a:p>
        </p:txBody>
      </p:sp>
    </p:spTree>
    <p:extLst>
      <p:ext uri="{BB962C8B-B14F-4D97-AF65-F5344CB8AC3E}">
        <p14:creationId xmlns:p14="http://schemas.microsoft.com/office/powerpoint/2010/main" val="1575328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9552" y="620688"/>
            <a:ext cx="8459787" cy="857250"/>
          </a:xfrm>
          <a:prstGeom prst="rect">
            <a:avLst/>
          </a:prstGeom>
        </p:spPr>
        <p:txBody>
          <a:bodyPr>
            <a:normAutofit/>
          </a:bodyPr>
          <a:lstStyle>
            <a:lvl1pPr algn="l" rtl="0" eaLnBrk="1" fontAlgn="base" hangingPunct="1">
              <a:spcBef>
                <a:spcPct val="0"/>
              </a:spcBef>
              <a:spcAft>
                <a:spcPct val="0"/>
              </a:spcAft>
              <a:defRPr sz="4000" kern="1200">
                <a:solidFill>
                  <a:schemeClr val="tx2"/>
                </a:solidFill>
                <a:latin typeface="+mj-lt"/>
                <a:ea typeface="ＭＳ Ｐゴシック" charset="0"/>
                <a:cs typeface="ＭＳ Ｐゴシック" charset="0"/>
              </a:defRPr>
            </a:lvl1pPr>
            <a:lvl2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2pPr>
            <a:lvl3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3pPr>
            <a:lvl4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4pPr>
            <a:lvl5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5pPr>
            <a:lvl6pPr marL="4572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6pPr>
            <a:lvl7pPr marL="9144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7pPr>
            <a:lvl8pPr marL="13716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8pPr>
            <a:lvl9pPr marL="18288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9pPr>
          </a:lstStyle>
          <a:p>
            <a:r>
              <a:rPr lang="en-US" dirty="0" smtClean="0">
                <a:solidFill>
                  <a:srgbClr val="008000"/>
                </a:solidFill>
              </a:rPr>
              <a:t>Differential expression analysis</a:t>
            </a:r>
            <a:endParaRPr lang="en-US" dirty="0">
              <a:solidFill>
                <a:srgbClr val="008000"/>
              </a:solidFill>
            </a:endParaRPr>
          </a:p>
        </p:txBody>
      </p:sp>
      <p:sp>
        <p:nvSpPr>
          <p:cNvPr id="3" name="Content Placeholder 4"/>
          <p:cNvSpPr txBox="1">
            <a:spLocks/>
          </p:cNvSpPr>
          <p:nvPr/>
        </p:nvSpPr>
        <p:spPr>
          <a:xfrm>
            <a:off x="251520" y="3140968"/>
            <a:ext cx="8461375" cy="1872208"/>
          </a:xfrm>
          <a:prstGeom prst="rect">
            <a:avLst/>
          </a:prstGeom>
        </p:spPr>
        <p:txBody>
          <a:bodyPr>
            <a:normAutofit fontScale="92500"/>
          </a:bodyPr>
          <a:lstStyle>
            <a:lvl1pPr marL="365125" indent="-255588" algn="l" rtl="0" eaLnBrk="1" fontAlgn="base" hangingPunct="1">
              <a:spcBef>
                <a:spcPts val="300"/>
              </a:spcBef>
              <a:spcAft>
                <a:spcPct val="0"/>
              </a:spcAft>
              <a:buClr>
                <a:srgbClr val="6BB1C9"/>
              </a:buClr>
              <a:buFont typeface="Georgia" charset="0"/>
              <a:buChar char="•"/>
              <a:defRPr sz="2800" kern="1200">
                <a:solidFill>
                  <a:schemeClr val="tx1"/>
                </a:solidFill>
                <a:latin typeface="+mn-lt"/>
                <a:ea typeface="ＭＳ Ｐゴシック" charset="0"/>
                <a:cs typeface="ＭＳ Ｐゴシック" charset="0"/>
              </a:defRPr>
            </a:lvl1pPr>
            <a:lvl2pPr marL="657225" indent="-246063" algn="l" rtl="0" eaLnBrk="1" fontAlgn="base" hangingPunct="1">
              <a:spcBef>
                <a:spcPts val="300"/>
              </a:spcBef>
              <a:spcAft>
                <a:spcPct val="0"/>
              </a:spcAft>
              <a:buClr>
                <a:schemeClr val="accent2"/>
              </a:buClr>
              <a:buFont typeface="Georgia" charset="0"/>
              <a:buChar char="▫"/>
              <a:defRPr sz="2600" kern="1200">
                <a:solidFill>
                  <a:schemeClr val="accent2"/>
                </a:solidFill>
                <a:latin typeface="+mn-lt"/>
                <a:ea typeface="ＭＳ Ｐゴシック" charset="0"/>
                <a:cs typeface="+mn-cs"/>
              </a:defRPr>
            </a:lvl2pPr>
            <a:lvl3pPr marL="922338" indent="-219075" algn="l" rtl="0" eaLnBrk="1" fontAlgn="base" hangingPunct="1">
              <a:spcBef>
                <a:spcPts val="300"/>
              </a:spcBef>
              <a:spcAft>
                <a:spcPct val="0"/>
              </a:spcAft>
              <a:buClr>
                <a:schemeClr val="accent1"/>
              </a:buClr>
              <a:buFont typeface="Wingdings 2" charset="0"/>
              <a:buChar char=""/>
              <a:defRPr sz="2400" kern="1200">
                <a:solidFill>
                  <a:schemeClr val="accent1"/>
                </a:solidFill>
                <a:latin typeface="+mn-lt"/>
                <a:ea typeface="ＭＳ Ｐゴシック" charset="0"/>
                <a:cs typeface="+mn-cs"/>
              </a:defRPr>
            </a:lvl3pPr>
            <a:lvl4pPr marL="1179513" indent="-200025" algn="l" rtl="0" eaLnBrk="1" fontAlgn="base" hangingPunct="1">
              <a:spcBef>
                <a:spcPts val="300"/>
              </a:spcBef>
              <a:spcAft>
                <a:spcPct val="0"/>
              </a:spcAft>
              <a:buClr>
                <a:schemeClr val="accent1"/>
              </a:buClr>
              <a:buFont typeface="Wingdings 2" charset="0"/>
              <a:buChar char=""/>
              <a:defRPr sz="2200" kern="1200">
                <a:solidFill>
                  <a:schemeClr val="accent1"/>
                </a:solidFill>
                <a:latin typeface="+mn-lt"/>
                <a:ea typeface="ＭＳ Ｐゴシック" charset="0"/>
                <a:cs typeface="+mn-cs"/>
              </a:defRPr>
            </a:lvl4pPr>
            <a:lvl5pPr marL="1389063" indent="-182563" algn="l" rtl="0" eaLnBrk="1" fontAlgn="base" hangingPunct="1">
              <a:spcBef>
                <a:spcPts val="300"/>
              </a:spcBef>
              <a:spcAft>
                <a:spcPct val="0"/>
              </a:spcAft>
              <a:buClr>
                <a:srgbClr val="6BB1C9"/>
              </a:buClr>
              <a:buFont typeface="Georgia" charset="0"/>
              <a:buChar char="▫"/>
              <a:defRPr sz="2000" kern="1200">
                <a:solidFill>
                  <a:srgbClr val="6BB1C9"/>
                </a:solidFill>
                <a:latin typeface="+mn-lt"/>
                <a:ea typeface="ＭＳ Ｐゴシック" charset="0"/>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buFont typeface="Georgia" charset="0"/>
              <a:buNone/>
            </a:pPr>
            <a:r>
              <a:rPr lang="en-AU" sz="1800" smtClean="0"/>
              <a:t>Gene E has about twice as many reads aligned to it as Gene D.  This could mean:</a:t>
            </a:r>
          </a:p>
          <a:p>
            <a:r>
              <a:rPr lang="en-AU" sz="1800" smtClean="0"/>
              <a:t>Gene E is expressed with twice as many transcripts as Gene D </a:t>
            </a:r>
          </a:p>
          <a:p>
            <a:r>
              <a:rPr lang="en-AU" sz="1800" smtClean="0"/>
              <a:t>Both genes are expressed with the same number of transcripts but Gene E is twice as long as Gene D and produces twice as many fragments</a:t>
            </a:r>
          </a:p>
          <a:p>
            <a:r>
              <a:rPr lang="en-AU" sz="1800" smtClean="0"/>
              <a:t>Both genes are the same length and expressed at the same level, but Gene D has a close paralog and some of its reads were lost due to non-unique alignment. </a:t>
            </a:r>
          </a:p>
          <a:p>
            <a:pPr>
              <a:buFont typeface="Georgia" charset="0"/>
              <a:buNone/>
            </a:pPr>
            <a:endParaRPr lang="en-AU" sz="1800" dirty="0" smtClean="0"/>
          </a:p>
        </p:txBody>
      </p:sp>
      <p:graphicFrame>
        <p:nvGraphicFramePr>
          <p:cNvPr id="4" name="Table 3"/>
          <p:cNvGraphicFramePr>
            <a:graphicFrameLocks noGrp="1"/>
          </p:cNvGraphicFramePr>
          <p:nvPr>
            <p:extLst>
              <p:ext uri="{D42A27DB-BD31-4B8C-83A1-F6EECF244321}">
                <p14:modId xmlns:p14="http://schemas.microsoft.com/office/powerpoint/2010/main" val="3831049482"/>
              </p:ext>
            </p:extLst>
          </p:nvPr>
        </p:nvGraphicFramePr>
        <p:xfrm>
          <a:off x="2771800" y="1412776"/>
          <a:ext cx="3528393" cy="1512168"/>
        </p:xfrm>
        <a:graphic>
          <a:graphicData uri="http://schemas.openxmlformats.org/drawingml/2006/table">
            <a:tbl>
              <a:tblPr/>
              <a:tblGrid>
                <a:gridCol w="1013103"/>
                <a:gridCol w="838430"/>
                <a:gridCol w="838430"/>
                <a:gridCol w="838430"/>
              </a:tblGrid>
              <a:tr h="252028">
                <a:tc>
                  <a:txBody>
                    <a:bodyPr/>
                    <a:lstStyle/>
                    <a:p>
                      <a:pPr algn="ctr" fontAlgn="b"/>
                      <a:endParaRPr lang="en-AU" sz="1100" b="1" i="0" u="none" strike="noStrike" dirty="0">
                        <a:solidFill>
                          <a:srgbClr val="FFFFFF"/>
                        </a:solidFill>
                        <a:latin typeface="Calibri"/>
                      </a:endParaRPr>
                    </a:p>
                  </a:txBody>
                  <a:tcPr marL="9525" marR="9525" marT="9525" marB="0" anchor="b">
                    <a:lnL>
                      <a:noFill/>
                    </a:lnL>
                    <a:lnR>
                      <a:noFill/>
                    </a:lnR>
                    <a:lnT>
                      <a:noFill/>
                    </a:lnT>
                    <a:lnB w="12700" cap="flat" cmpd="sng" algn="ctr">
                      <a:solidFill>
                        <a:srgbClr val="FFFFFF"/>
                      </a:solidFill>
                      <a:prstDash val="solid"/>
                      <a:round/>
                      <a:headEnd type="none" w="med" len="med"/>
                      <a:tailEnd type="none" w="med" len="med"/>
                    </a:lnB>
                    <a:solidFill>
                      <a:srgbClr val="000000"/>
                    </a:solidFill>
                  </a:tcPr>
                </a:tc>
                <a:tc>
                  <a:txBody>
                    <a:bodyPr/>
                    <a:lstStyle/>
                    <a:p>
                      <a:pPr algn="ctr" fontAlgn="b"/>
                      <a:r>
                        <a:rPr lang="en-AU" sz="1100" b="1" i="0" u="none" strike="noStrike" dirty="0">
                          <a:solidFill>
                            <a:srgbClr val="FFFFFF"/>
                          </a:solidFill>
                          <a:latin typeface="Calibri"/>
                        </a:rPr>
                        <a:t>Rep1</a:t>
                      </a:r>
                    </a:p>
                  </a:txBody>
                  <a:tcPr marL="9525" marR="9525" marT="9525" marB="0" anchor="b">
                    <a:lnL>
                      <a:noFill/>
                    </a:lnL>
                    <a:lnR>
                      <a:noFill/>
                    </a:lnR>
                    <a:lnT>
                      <a:noFill/>
                    </a:lnT>
                    <a:lnB w="12700" cap="flat" cmpd="sng" algn="ctr">
                      <a:solidFill>
                        <a:srgbClr val="FFFFFF"/>
                      </a:solidFill>
                      <a:prstDash val="solid"/>
                      <a:round/>
                      <a:headEnd type="none" w="med" len="med"/>
                      <a:tailEnd type="none" w="med" len="med"/>
                    </a:lnB>
                    <a:solidFill>
                      <a:srgbClr val="000000"/>
                    </a:solidFill>
                  </a:tcPr>
                </a:tc>
                <a:tc>
                  <a:txBody>
                    <a:bodyPr/>
                    <a:lstStyle/>
                    <a:p>
                      <a:pPr algn="ctr" fontAlgn="b"/>
                      <a:r>
                        <a:rPr lang="en-AU" sz="1100" b="1" i="0" u="none" strike="noStrike">
                          <a:solidFill>
                            <a:srgbClr val="FFFFFF"/>
                          </a:solidFill>
                          <a:latin typeface="Calibri"/>
                        </a:rPr>
                        <a:t>Rep2</a:t>
                      </a:r>
                    </a:p>
                  </a:txBody>
                  <a:tcPr marL="9525" marR="9525" marT="9525" marB="0" anchor="b">
                    <a:lnL>
                      <a:noFill/>
                    </a:lnL>
                    <a:lnR>
                      <a:noFill/>
                    </a:lnR>
                    <a:lnT>
                      <a:noFill/>
                    </a:lnT>
                    <a:lnB w="12700" cap="flat" cmpd="sng" algn="ctr">
                      <a:solidFill>
                        <a:srgbClr val="FFFFFF"/>
                      </a:solidFill>
                      <a:prstDash val="solid"/>
                      <a:round/>
                      <a:headEnd type="none" w="med" len="med"/>
                      <a:tailEnd type="none" w="med" len="med"/>
                    </a:lnB>
                    <a:solidFill>
                      <a:srgbClr val="000000"/>
                    </a:solidFill>
                  </a:tcPr>
                </a:tc>
                <a:tc>
                  <a:txBody>
                    <a:bodyPr/>
                    <a:lstStyle/>
                    <a:p>
                      <a:pPr algn="ctr" fontAlgn="b"/>
                      <a:r>
                        <a:rPr lang="en-AU" sz="1100" b="1" i="0" u="none" strike="noStrike" dirty="0">
                          <a:solidFill>
                            <a:srgbClr val="FFFFFF"/>
                          </a:solidFill>
                          <a:latin typeface="Calibri"/>
                        </a:rPr>
                        <a:t>Rep3</a:t>
                      </a:r>
                    </a:p>
                  </a:txBody>
                  <a:tcPr marL="9525" marR="9525" marT="9525" marB="0" anchor="b">
                    <a:lnL>
                      <a:noFill/>
                    </a:lnL>
                    <a:lnR>
                      <a:noFill/>
                    </a:lnR>
                    <a:lnT>
                      <a:noFill/>
                    </a:lnT>
                    <a:lnB w="12700" cap="flat" cmpd="sng" algn="ctr">
                      <a:solidFill>
                        <a:srgbClr val="FFFFFF"/>
                      </a:solidFill>
                      <a:prstDash val="solid"/>
                      <a:round/>
                      <a:headEnd type="none" w="med" len="med"/>
                      <a:tailEnd type="none" w="med" len="med"/>
                    </a:lnB>
                    <a:solidFill>
                      <a:srgbClr val="000000"/>
                    </a:solidFill>
                  </a:tcPr>
                </a:tc>
              </a:tr>
              <a:tr h="252028">
                <a:tc>
                  <a:txBody>
                    <a:bodyPr/>
                    <a:lstStyle/>
                    <a:p>
                      <a:pPr algn="l" fontAlgn="b"/>
                      <a:r>
                        <a:rPr lang="en-AU" sz="1100" b="0" i="0" u="none" strike="noStrike">
                          <a:solidFill>
                            <a:srgbClr val="FFFFFF"/>
                          </a:solidFill>
                          <a:latin typeface="Calibri"/>
                        </a:rPr>
                        <a:t>Gene A</a:t>
                      </a:r>
                    </a:p>
                  </a:txBody>
                  <a:tcPr marL="9525" marR="9525" marT="9525" marB="0" anchor="b">
                    <a:lnL>
                      <a:noFill/>
                    </a:lnL>
                    <a:lnR>
                      <a:noFill/>
                    </a:lnR>
                    <a:lnT w="12700" cap="flat" cmpd="sng" algn="ctr">
                      <a:solidFill>
                        <a:srgbClr val="FFFFFF"/>
                      </a:solidFill>
                      <a:prstDash val="solid"/>
                      <a:round/>
                      <a:headEnd type="none" w="med" len="med"/>
                      <a:tailEnd type="none" w="med" len="med"/>
                    </a:lnT>
                    <a:lnB>
                      <a:noFill/>
                    </a:lnB>
                    <a:solidFill>
                      <a:srgbClr val="404040"/>
                    </a:solidFill>
                  </a:tcPr>
                </a:tc>
                <a:tc>
                  <a:txBody>
                    <a:bodyPr/>
                    <a:lstStyle/>
                    <a:p>
                      <a:pPr algn="ctr" fontAlgn="b"/>
                      <a:r>
                        <a:rPr lang="en-AU" sz="1100" b="0" i="0" u="none" strike="noStrike">
                          <a:solidFill>
                            <a:srgbClr val="FFFFFF"/>
                          </a:solidFill>
                          <a:latin typeface="Calibri"/>
                        </a:rPr>
                        <a:t>5</a:t>
                      </a:r>
                    </a:p>
                  </a:txBody>
                  <a:tcPr marL="9525" marR="9525" marT="9525" marB="0" anchor="b">
                    <a:lnL>
                      <a:noFill/>
                    </a:lnL>
                    <a:lnR>
                      <a:noFill/>
                    </a:lnR>
                    <a:lnT w="12700" cap="flat" cmpd="sng" algn="ctr">
                      <a:solidFill>
                        <a:srgbClr val="FFFFFF"/>
                      </a:solidFill>
                      <a:prstDash val="solid"/>
                      <a:round/>
                      <a:headEnd type="none" w="med" len="med"/>
                      <a:tailEnd type="none" w="med" len="med"/>
                    </a:lnT>
                    <a:lnB>
                      <a:noFill/>
                    </a:lnB>
                    <a:solidFill>
                      <a:srgbClr val="404040"/>
                    </a:solidFill>
                  </a:tcPr>
                </a:tc>
                <a:tc>
                  <a:txBody>
                    <a:bodyPr/>
                    <a:lstStyle/>
                    <a:p>
                      <a:pPr algn="ctr" fontAlgn="b"/>
                      <a:r>
                        <a:rPr lang="en-AU" sz="1100" b="0" i="0" u="none" strike="noStrike">
                          <a:solidFill>
                            <a:srgbClr val="FFFFFF"/>
                          </a:solidFill>
                          <a:latin typeface="Calibri"/>
                        </a:rPr>
                        <a:t>3</a:t>
                      </a:r>
                    </a:p>
                  </a:txBody>
                  <a:tcPr marL="9525" marR="9525" marT="9525" marB="0" anchor="b">
                    <a:lnL>
                      <a:noFill/>
                    </a:lnL>
                    <a:lnR>
                      <a:noFill/>
                    </a:lnR>
                    <a:lnT w="12700" cap="flat" cmpd="sng" algn="ctr">
                      <a:solidFill>
                        <a:srgbClr val="FFFFFF"/>
                      </a:solidFill>
                      <a:prstDash val="solid"/>
                      <a:round/>
                      <a:headEnd type="none" w="med" len="med"/>
                      <a:tailEnd type="none" w="med" len="med"/>
                    </a:lnT>
                    <a:lnB>
                      <a:noFill/>
                    </a:lnB>
                    <a:solidFill>
                      <a:srgbClr val="404040"/>
                    </a:solidFill>
                  </a:tcPr>
                </a:tc>
                <a:tc>
                  <a:txBody>
                    <a:bodyPr/>
                    <a:lstStyle/>
                    <a:p>
                      <a:pPr algn="ctr" fontAlgn="b"/>
                      <a:r>
                        <a:rPr lang="en-AU" sz="1100" b="0" i="0" u="none" strike="noStrike">
                          <a:solidFill>
                            <a:srgbClr val="FFFFFF"/>
                          </a:solidFill>
                          <a:latin typeface="Calibri"/>
                        </a:rPr>
                        <a:t>12</a:t>
                      </a:r>
                    </a:p>
                  </a:txBody>
                  <a:tcPr marL="9525" marR="9525" marT="9525" marB="0" anchor="b">
                    <a:lnL>
                      <a:noFill/>
                    </a:lnL>
                    <a:lnR>
                      <a:noFill/>
                    </a:lnR>
                    <a:lnT w="12700" cap="flat" cmpd="sng" algn="ctr">
                      <a:solidFill>
                        <a:srgbClr val="FFFFFF"/>
                      </a:solidFill>
                      <a:prstDash val="solid"/>
                      <a:round/>
                      <a:headEnd type="none" w="med" len="med"/>
                      <a:tailEnd type="none" w="med" len="med"/>
                    </a:lnT>
                    <a:lnB>
                      <a:noFill/>
                    </a:lnB>
                    <a:solidFill>
                      <a:srgbClr val="404040"/>
                    </a:solidFill>
                  </a:tcPr>
                </a:tc>
              </a:tr>
              <a:tr h="252028">
                <a:tc>
                  <a:txBody>
                    <a:bodyPr/>
                    <a:lstStyle/>
                    <a:p>
                      <a:pPr algn="l" fontAlgn="b"/>
                      <a:r>
                        <a:rPr lang="en-AU" sz="1100" b="0" i="0" u="none" strike="noStrike">
                          <a:solidFill>
                            <a:srgbClr val="FFFFFF"/>
                          </a:solidFill>
                          <a:latin typeface="Calibri"/>
                        </a:rPr>
                        <a:t>Gene B</a:t>
                      </a:r>
                    </a:p>
                  </a:txBody>
                  <a:tcPr marL="9525" marR="9525" marT="9525" marB="0" anchor="b">
                    <a:lnL>
                      <a:noFill/>
                    </a:lnL>
                    <a:lnR>
                      <a:noFill/>
                    </a:lnR>
                    <a:lnT>
                      <a:noFill/>
                    </a:lnT>
                    <a:lnB>
                      <a:noFill/>
                    </a:lnB>
                    <a:solidFill>
                      <a:srgbClr val="737373"/>
                    </a:solidFill>
                  </a:tcPr>
                </a:tc>
                <a:tc>
                  <a:txBody>
                    <a:bodyPr/>
                    <a:lstStyle/>
                    <a:p>
                      <a:pPr algn="ctr" fontAlgn="b"/>
                      <a:r>
                        <a:rPr lang="en-AU" sz="1100" b="0" i="0" u="none" strike="noStrike">
                          <a:solidFill>
                            <a:srgbClr val="FFFFFF"/>
                          </a:solidFill>
                          <a:latin typeface="Calibri"/>
                        </a:rPr>
                        <a:t>16</a:t>
                      </a:r>
                    </a:p>
                  </a:txBody>
                  <a:tcPr marL="9525" marR="9525" marT="9525" marB="0" anchor="b">
                    <a:lnL>
                      <a:noFill/>
                    </a:lnL>
                    <a:lnR>
                      <a:noFill/>
                    </a:lnR>
                    <a:lnT>
                      <a:noFill/>
                    </a:lnT>
                    <a:lnB>
                      <a:noFill/>
                    </a:lnB>
                    <a:solidFill>
                      <a:srgbClr val="737373"/>
                    </a:solidFill>
                  </a:tcPr>
                </a:tc>
                <a:tc>
                  <a:txBody>
                    <a:bodyPr/>
                    <a:lstStyle/>
                    <a:p>
                      <a:pPr algn="ctr" fontAlgn="b"/>
                      <a:r>
                        <a:rPr lang="en-AU" sz="1100" b="0" i="0" u="none" strike="noStrike" dirty="0">
                          <a:solidFill>
                            <a:srgbClr val="FFFFFF"/>
                          </a:solidFill>
                          <a:latin typeface="Calibri"/>
                        </a:rPr>
                        <a:t>25</a:t>
                      </a:r>
                    </a:p>
                  </a:txBody>
                  <a:tcPr marL="9525" marR="9525" marT="9525" marB="0" anchor="b">
                    <a:lnL>
                      <a:noFill/>
                    </a:lnL>
                    <a:lnR>
                      <a:noFill/>
                    </a:lnR>
                    <a:lnT>
                      <a:noFill/>
                    </a:lnT>
                    <a:lnB>
                      <a:noFill/>
                    </a:lnB>
                    <a:solidFill>
                      <a:srgbClr val="737373"/>
                    </a:solidFill>
                  </a:tcPr>
                </a:tc>
                <a:tc>
                  <a:txBody>
                    <a:bodyPr/>
                    <a:lstStyle/>
                    <a:p>
                      <a:pPr algn="ctr" fontAlgn="b"/>
                      <a:r>
                        <a:rPr lang="en-AU" sz="1100" b="0" i="0" u="none" strike="noStrike">
                          <a:solidFill>
                            <a:srgbClr val="FFFFFF"/>
                          </a:solidFill>
                          <a:latin typeface="Calibri"/>
                        </a:rPr>
                        <a:t>35</a:t>
                      </a:r>
                    </a:p>
                  </a:txBody>
                  <a:tcPr marL="9525" marR="9525" marT="9525" marB="0" anchor="b">
                    <a:lnL>
                      <a:noFill/>
                    </a:lnL>
                    <a:lnR>
                      <a:noFill/>
                    </a:lnR>
                    <a:lnT>
                      <a:noFill/>
                    </a:lnT>
                    <a:lnB>
                      <a:noFill/>
                    </a:lnB>
                    <a:solidFill>
                      <a:srgbClr val="737373"/>
                    </a:solidFill>
                  </a:tcPr>
                </a:tc>
              </a:tr>
              <a:tr h="252028">
                <a:tc>
                  <a:txBody>
                    <a:bodyPr/>
                    <a:lstStyle/>
                    <a:p>
                      <a:pPr algn="l" fontAlgn="b"/>
                      <a:r>
                        <a:rPr lang="en-AU" sz="1100" b="0" i="0" u="none" strike="noStrike">
                          <a:solidFill>
                            <a:srgbClr val="FFFFFF"/>
                          </a:solidFill>
                          <a:latin typeface="Calibri"/>
                        </a:rPr>
                        <a:t>Gene C</a:t>
                      </a:r>
                    </a:p>
                  </a:txBody>
                  <a:tcPr marL="9525" marR="9525" marT="9525" marB="0" anchor="b">
                    <a:lnL>
                      <a:noFill/>
                    </a:lnL>
                    <a:lnR>
                      <a:noFill/>
                    </a:lnR>
                    <a:lnT>
                      <a:noFill/>
                    </a:lnT>
                    <a:lnB>
                      <a:noFill/>
                    </a:lnB>
                    <a:solidFill>
                      <a:srgbClr val="404040"/>
                    </a:solidFill>
                  </a:tcPr>
                </a:tc>
                <a:tc>
                  <a:txBody>
                    <a:bodyPr/>
                    <a:lstStyle/>
                    <a:p>
                      <a:pPr algn="ctr" fontAlgn="b"/>
                      <a:r>
                        <a:rPr lang="en-AU" sz="1100" b="0" i="0" u="none" strike="noStrike">
                          <a:solidFill>
                            <a:srgbClr val="FFFFFF"/>
                          </a:solidFill>
                          <a:latin typeface="Calibri"/>
                        </a:rPr>
                        <a:t>10</a:t>
                      </a:r>
                    </a:p>
                  </a:txBody>
                  <a:tcPr marL="9525" marR="9525" marT="9525" marB="0" anchor="b">
                    <a:lnL>
                      <a:noFill/>
                    </a:lnL>
                    <a:lnR>
                      <a:noFill/>
                    </a:lnR>
                    <a:lnT>
                      <a:noFill/>
                    </a:lnT>
                    <a:lnB>
                      <a:noFill/>
                    </a:lnB>
                    <a:solidFill>
                      <a:srgbClr val="404040"/>
                    </a:solidFill>
                  </a:tcPr>
                </a:tc>
                <a:tc>
                  <a:txBody>
                    <a:bodyPr/>
                    <a:lstStyle/>
                    <a:p>
                      <a:pPr algn="ctr" fontAlgn="b"/>
                      <a:r>
                        <a:rPr lang="en-AU" sz="1100" b="0" i="0" u="none" strike="noStrike">
                          <a:solidFill>
                            <a:srgbClr val="FFFFFF"/>
                          </a:solidFill>
                          <a:latin typeface="Calibri"/>
                        </a:rPr>
                        <a:t>15</a:t>
                      </a:r>
                    </a:p>
                  </a:txBody>
                  <a:tcPr marL="9525" marR="9525" marT="9525" marB="0" anchor="b">
                    <a:lnL>
                      <a:noFill/>
                    </a:lnL>
                    <a:lnR>
                      <a:noFill/>
                    </a:lnR>
                    <a:lnT>
                      <a:noFill/>
                    </a:lnT>
                    <a:lnB>
                      <a:noFill/>
                    </a:lnB>
                    <a:solidFill>
                      <a:srgbClr val="404040"/>
                    </a:solidFill>
                  </a:tcPr>
                </a:tc>
                <a:tc>
                  <a:txBody>
                    <a:bodyPr/>
                    <a:lstStyle/>
                    <a:p>
                      <a:pPr algn="ctr" fontAlgn="b"/>
                      <a:r>
                        <a:rPr lang="en-AU" sz="1100" b="0" i="0" u="none" strike="noStrike" dirty="0">
                          <a:solidFill>
                            <a:srgbClr val="FFFFFF"/>
                          </a:solidFill>
                          <a:latin typeface="Calibri"/>
                        </a:rPr>
                        <a:t>3</a:t>
                      </a:r>
                    </a:p>
                  </a:txBody>
                  <a:tcPr marL="9525" marR="9525" marT="9525" marB="0" anchor="b">
                    <a:lnL>
                      <a:noFill/>
                    </a:lnL>
                    <a:lnR>
                      <a:noFill/>
                    </a:lnR>
                    <a:lnT>
                      <a:noFill/>
                    </a:lnT>
                    <a:lnB>
                      <a:noFill/>
                    </a:lnB>
                    <a:solidFill>
                      <a:srgbClr val="404040"/>
                    </a:solidFill>
                  </a:tcPr>
                </a:tc>
              </a:tr>
              <a:tr h="252028">
                <a:tc>
                  <a:txBody>
                    <a:bodyPr/>
                    <a:lstStyle/>
                    <a:p>
                      <a:pPr algn="l" fontAlgn="b"/>
                      <a:r>
                        <a:rPr lang="en-AU" sz="1100" b="0" i="0" u="none" strike="noStrike">
                          <a:solidFill>
                            <a:srgbClr val="FFFFFF"/>
                          </a:solidFill>
                          <a:latin typeface="Calibri"/>
                        </a:rPr>
                        <a:t>Gene D</a:t>
                      </a:r>
                    </a:p>
                  </a:txBody>
                  <a:tcPr marL="9525" marR="9525" marT="9525" marB="0" anchor="b">
                    <a:lnL>
                      <a:noFill/>
                    </a:lnL>
                    <a:lnR>
                      <a:noFill/>
                    </a:lnR>
                    <a:lnT>
                      <a:noFill/>
                    </a:lnT>
                    <a:lnB>
                      <a:noFill/>
                    </a:lnB>
                    <a:solidFill>
                      <a:srgbClr val="737373"/>
                    </a:solidFill>
                  </a:tcPr>
                </a:tc>
                <a:tc>
                  <a:txBody>
                    <a:bodyPr/>
                    <a:lstStyle/>
                    <a:p>
                      <a:pPr algn="ctr" fontAlgn="b"/>
                      <a:r>
                        <a:rPr lang="en-AU" sz="1100" b="0" i="0" u="none" strike="noStrike">
                          <a:solidFill>
                            <a:srgbClr val="FFFFFF"/>
                          </a:solidFill>
                          <a:latin typeface="Calibri"/>
                        </a:rPr>
                        <a:t>750</a:t>
                      </a:r>
                    </a:p>
                  </a:txBody>
                  <a:tcPr marL="9525" marR="9525" marT="9525" marB="0" anchor="b">
                    <a:lnL>
                      <a:noFill/>
                    </a:lnL>
                    <a:lnR>
                      <a:noFill/>
                    </a:lnR>
                    <a:lnT>
                      <a:noFill/>
                    </a:lnT>
                    <a:lnB>
                      <a:noFill/>
                    </a:lnB>
                    <a:solidFill>
                      <a:srgbClr val="737373"/>
                    </a:solidFill>
                  </a:tcPr>
                </a:tc>
                <a:tc>
                  <a:txBody>
                    <a:bodyPr/>
                    <a:lstStyle/>
                    <a:p>
                      <a:pPr algn="ctr" fontAlgn="b"/>
                      <a:r>
                        <a:rPr lang="en-AU" sz="1100" b="0" i="0" u="none" strike="noStrike">
                          <a:solidFill>
                            <a:srgbClr val="FFFFFF"/>
                          </a:solidFill>
                          <a:latin typeface="Calibri"/>
                        </a:rPr>
                        <a:t>500</a:t>
                      </a:r>
                    </a:p>
                  </a:txBody>
                  <a:tcPr marL="9525" marR="9525" marT="9525" marB="0" anchor="b">
                    <a:lnL>
                      <a:noFill/>
                    </a:lnL>
                    <a:lnR>
                      <a:noFill/>
                    </a:lnR>
                    <a:lnT>
                      <a:noFill/>
                    </a:lnT>
                    <a:lnB>
                      <a:noFill/>
                    </a:lnB>
                    <a:solidFill>
                      <a:srgbClr val="737373"/>
                    </a:solidFill>
                  </a:tcPr>
                </a:tc>
                <a:tc>
                  <a:txBody>
                    <a:bodyPr/>
                    <a:lstStyle/>
                    <a:p>
                      <a:pPr algn="ctr" fontAlgn="b"/>
                      <a:r>
                        <a:rPr lang="en-AU" sz="1100" b="0" i="0" u="none" strike="noStrike">
                          <a:solidFill>
                            <a:srgbClr val="FFFFFF"/>
                          </a:solidFill>
                          <a:latin typeface="Calibri"/>
                        </a:rPr>
                        <a:t>500</a:t>
                      </a:r>
                    </a:p>
                  </a:txBody>
                  <a:tcPr marL="9525" marR="9525" marT="9525" marB="0" anchor="b">
                    <a:lnL>
                      <a:noFill/>
                    </a:lnL>
                    <a:lnR>
                      <a:noFill/>
                    </a:lnR>
                    <a:lnT>
                      <a:noFill/>
                    </a:lnT>
                    <a:lnB>
                      <a:noFill/>
                    </a:lnB>
                    <a:solidFill>
                      <a:srgbClr val="737373"/>
                    </a:solidFill>
                  </a:tcPr>
                </a:tc>
              </a:tr>
              <a:tr h="252028">
                <a:tc>
                  <a:txBody>
                    <a:bodyPr/>
                    <a:lstStyle/>
                    <a:p>
                      <a:pPr algn="l" fontAlgn="b"/>
                      <a:r>
                        <a:rPr lang="en-AU" sz="1100" b="0" i="0" u="none" strike="noStrike">
                          <a:solidFill>
                            <a:srgbClr val="FFFFFF"/>
                          </a:solidFill>
                          <a:latin typeface="Calibri"/>
                        </a:rPr>
                        <a:t>Gene E</a:t>
                      </a:r>
                    </a:p>
                  </a:txBody>
                  <a:tcPr marL="9525" marR="9525" marT="9525" marB="0" anchor="b">
                    <a:lnL>
                      <a:noFill/>
                    </a:lnL>
                    <a:lnR>
                      <a:noFill/>
                    </a:lnR>
                    <a:lnT>
                      <a:noFill/>
                    </a:lnT>
                    <a:lnB>
                      <a:noFill/>
                    </a:lnB>
                    <a:solidFill>
                      <a:srgbClr val="404040"/>
                    </a:solidFill>
                  </a:tcPr>
                </a:tc>
                <a:tc>
                  <a:txBody>
                    <a:bodyPr/>
                    <a:lstStyle/>
                    <a:p>
                      <a:pPr algn="ctr" fontAlgn="b"/>
                      <a:r>
                        <a:rPr lang="en-AU" sz="1100" b="0" i="0" u="none" strike="noStrike">
                          <a:solidFill>
                            <a:srgbClr val="FFFFFF"/>
                          </a:solidFill>
                          <a:latin typeface="Calibri"/>
                        </a:rPr>
                        <a:t>1504</a:t>
                      </a:r>
                    </a:p>
                  </a:txBody>
                  <a:tcPr marL="9525" marR="9525" marT="9525" marB="0" anchor="b">
                    <a:lnL>
                      <a:noFill/>
                    </a:lnL>
                    <a:lnR>
                      <a:noFill/>
                    </a:lnR>
                    <a:lnT>
                      <a:noFill/>
                    </a:lnT>
                    <a:lnB>
                      <a:noFill/>
                    </a:lnB>
                    <a:solidFill>
                      <a:srgbClr val="404040"/>
                    </a:solidFill>
                  </a:tcPr>
                </a:tc>
                <a:tc>
                  <a:txBody>
                    <a:bodyPr/>
                    <a:lstStyle/>
                    <a:p>
                      <a:pPr algn="ctr" fontAlgn="b"/>
                      <a:r>
                        <a:rPr lang="en-AU" sz="1100" b="0" i="0" u="none" strike="noStrike">
                          <a:solidFill>
                            <a:srgbClr val="FFFFFF"/>
                          </a:solidFill>
                          <a:latin typeface="Calibri"/>
                        </a:rPr>
                        <a:t>1005</a:t>
                      </a:r>
                    </a:p>
                  </a:txBody>
                  <a:tcPr marL="9525" marR="9525" marT="9525" marB="0" anchor="b">
                    <a:lnL>
                      <a:noFill/>
                    </a:lnL>
                    <a:lnR>
                      <a:noFill/>
                    </a:lnR>
                    <a:lnT>
                      <a:noFill/>
                    </a:lnT>
                    <a:lnB>
                      <a:noFill/>
                    </a:lnB>
                    <a:solidFill>
                      <a:srgbClr val="404040"/>
                    </a:solidFill>
                  </a:tcPr>
                </a:tc>
                <a:tc>
                  <a:txBody>
                    <a:bodyPr/>
                    <a:lstStyle/>
                    <a:p>
                      <a:pPr algn="ctr" fontAlgn="b"/>
                      <a:r>
                        <a:rPr lang="en-AU" sz="1100" b="0" i="0" u="none" strike="noStrike" dirty="0">
                          <a:solidFill>
                            <a:srgbClr val="FFFFFF"/>
                          </a:solidFill>
                          <a:latin typeface="Calibri"/>
                        </a:rPr>
                        <a:t>1030</a:t>
                      </a:r>
                    </a:p>
                  </a:txBody>
                  <a:tcPr marL="9525" marR="9525" marT="9525" marB="0" anchor="b">
                    <a:lnL>
                      <a:noFill/>
                    </a:lnL>
                    <a:lnR>
                      <a:noFill/>
                    </a:lnR>
                    <a:lnT>
                      <a:noFill/>
                    </a:lnT>
                    <a:lnB>
                      <a:noFill/>
                    </a:lnB>
                    <a:solidFill>
                      <a:srgbClr val="404040"/>
                    </a:solidFill>
                  </a:tcPr>
                </a:tc>
              </a:tr>
            </a:tbl>
          </a:graphicData>
        </a:graphic>
      </p:graphicFrame>
      <p:sp>
        <p:nvSpPr>
          <p:cNvPr id="5" name="TextBox 4"/>
          <p:cNvSpPr txBox="1"/>
          <p:nvPr/>
        </p:nvSpPr>
        <p:spPr>
          <a:xfrm>
            <a:off x="899592" y="5085184"/>
            <a:ext cx="7632848" cy="646331"/>
          </a:xfrm>
          <a:prstGeom prst="rect">
            <a:avLst/>
          </a:prstGeom>
          <a:noFill/>
        </p:spPr>
        <p:txBody>
          <a:bodyPr wrap="square" rtlCol="0">
            <a:spAutoFit/>
          </a:bodyPr>
          <a:lstStyle/>
          <a:p>
            <a:r>
              <a:rPr lang="en-AU" b="1" dirty="0" smtClean="0"/>
              <a:t>It is easier to compare a gene expression between conditions than comparing genes expression in the same condition</a:t>
            </a:r>
            <a:endParaRPr lang="en-AU" b="1" dirty="0"/>
          </a:p>
        </p:txBody>
      </p:sp>
      <p:sp>
        <p:nvSpPr>
          <p:cNvPr id="6" name="Content Placeholder 4"/>
          <p:cNvSpPr txBox="1">
            <a:spLocks/>
          </p:cNvSpPr>
          <p:nvPr/>
        </p:nvSpPr>
        <p:spPr>
          <a:xfrm>
            <a:off x="323528" y="5949280"/>
            <a:ext cx="8352928" cy="864096"/>
          </a:xfrm>
          <a:prstGeom prst="rect">
            <a:avLst/>
          </a:prstGeom>
        </p:spPr>
        <p:txBody>
          <a:bodyPr>
            <a:normAutofit/>
          </a:bodyPr>
          <a:lstStyle/>
          <a:p>
            <a:pPr marL="216000" marR="0" lvl="0" indent="-216000" algn="l" defTabSz="914400" rtl="0" eaLnBrk="1" fontAlgn="auto" latinLnBrk="0" hangingPunct="1">
              <a:lnSpc>
                <a:spcPct val="90000"/>
              </a:lnSpc>
              <a:spcBef>
                <a:spcPts val="600"/>
              </a:spcBef>
              <a:spcAft>
                <a:spcPts val="0"/>
              </a:spcAft>
              <a:buClrTx/>
              <a:buSzTx/>
              <a:buFont typeface="Arial" pitchFamily="34" charset="0"/>
              <a:buNone/>
              <a:tabLst/>
              <a:defRPr/>
            </a:pPr>
            <a:r>
              <a:rPr kumimoji="0" lang="en-AU" sz="1800" b="0" i="0" u="none" strike="noStrike" kern="1200" cap="none" spc="0" normalizeH="0" baseline="0" noProof="0" dirty="0" smtClean="0">
                <a:ln>
                  <a:noFill/>
                </a:ln>
                <a:solidFill>
                  <a:schemeClr val="tx1"/>
                </a:solidFill>
                <a:effectLst/>
                <a:uLnTx/>
                <a:uFillTx/>
                <a:latin typeface="+mn-lt"/>
                <a:ea typeface="+mn-ea"/>
                <a:cs typeface="+mn-cs"/>
              </a:rPr>
              <a:t>To cope with gene length variability,</a:t>
            </a:r>
            <a:r>
              <a:rPr kumimoji="0" lang="en-AU" sz="1800" b="0" i="0" u="none" strike="noStrike" kern="1200" cap="none" spc="0" normalizeH="0" noProof="0" dirty="0" smtClean="0">
                <a:ln>
                  <a:noFill/>
                </a:ln>
                <a:solidFill>
                  <a:schemeClr val="tx1"/>
                </a:solidFill>
                <a:effectLst/>
                <a:uLnTx/>
                <a:uFillTx/>
                <a:latin typeface="+mn-lt"/>
                <a:ea typeface="+mn-ea"/>
                <a:cs typeface="+mn-cs"/>
              </a:rPr>
              <a:t> read counts are often reported as FPKM </a:t>
            </a:r>
            <a:endParaRPr kumimoji="0" lang="en-AU" sz="1800" b="0" i="0" u="none" strike="noStrike" kern="1200" cap="none" spc="0" normalizeH="0" baseline="0" noProof="0" dirty="0" smtClean="0">
              <a:ln>
                <a:noFill/>
              </a:ln>
              <a:solidFill>
                <a:schemeClr val="tx1"/>
              </a:solidFill>
              <a:effectLst/>
              <a:uLnTx/>
              <a:uFillTx/>
              <a:latin typeface="+mn-lt"/>
              <a:ea typeface="+mn-ea"/>
              <a:cs typeface="+mn-cs"/>
            </a:endParaRPr>
          </a:p>
          <a:p>
            <a:pPr marL="216000" lvl="0" indent="-216000">
              <a:lnSpc>
                <a:spcPct val="90000"/>
              </a:lnSpc>
              <a:spcBef>
                <a:spcPts val="600"/>
              </a:spcBef>
            </a:pPr>
            <a:r>
              <a:rPr kumimoji="0" lang="en-AU" sz="1800" b="0" i="0" u="none" strike="noStrike" kern="1200" cap="none" spc="0" normalizeH="0" baseline="0" noProof="0" dirty="0" smtClean="0">
                <a:ln>
                  <a:noFill/>
                </a:ln>
                <a:solidFill>
                  <a:schemeClr val="tx1"/>
                </a:solidFill>
                <a:effectLst/>
                <a:uLnTx/>
                <a:uFillTx/>
                <a:latin typeface="+mn-lt"/>
                <a:ea typeface="+mn-ea"/>
                <a:cs typeface="+mn-cs"/>
              </a:rPr>
              <a:t>FPKM stand for </a:t>
            </a:r>
            <a:r>
              <a:rPr lang="en-AU" dirty="0" smtClean="0"/>
              <a:t>Fragments Per Kilobase of exon per Million fragments mapped</a:t>
            </a:r>
            <a:endParaRPr kumimoji="0" lang="en-AU" sz="1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Litebulb"/>
          <p:cNvSpPr>
            <a:spLocks noEditPoints="1" noChangeArrowheads="1"/>
          </p:cNvSpPr>
          <p:nvPr/>
        </p:nvSpPr>
        <p:spPr bwMode="auto">
          <a:xfrm>
            <a:off x="323528" y="5079627"/>
            <a:ext cx="458167" cy="653629"/>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361535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9552" y="620688"/>
            <a:ext cx="8459787" cy="857250"/>
          </a:xfrm>
          <a:prstGeom prst="rect">
            <a:avLst/>
          </a:prstGeom>
        </p:spPr>
        <p:txBody>
          <a:bodyPr>
            <a:normAutofit/>
          </a:bodyPr>
          <a:lstStyle>
            <a:lvl1pPr algn="l" rtl="0" eaLnBrk="1" fontAlgn="base" hangingPunct="1">
              <a:spcBef>
                <a:spcPct val="0"/>
              </a:spcBef>
              <a:spcAft>
                <a:spcPct val="0"/>
              </a:spcAft>
              <a:defRPr sz="4000" kern="1200">
                <a:solidFill>
                  <a:schemeClr val="tx2"/>
                </a:solidFill>
                <a:latin typeface="+mj-lt"/>
                <a:ea typeface="ＭＳ Ｐゴシック" charset="0"/>
                <a:cs typeface="ＭＳ Ｐゴシック" charset="0"/>
              </a:defRPr>
            </a:lvl1pPr>
            <a:lvl2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2pPr>
            <a:lvl3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3pPr>
            <a:lvl4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4pPr>
            <a:lvl5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5pPr>
            <a:lvl6pPr marL="4572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6pPr>
            <a:lvl7pPr marL="9144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7pPr>
            <a:lvl8pPr marL="13716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8pPr>
            <a:lvl9pPr marL="18288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9pPr>
          </a:lstStyle>
          <a:p>
            <a:r>
              <a:rPr lang="en-US" dirty="0" smtClean="0">
                <a:solidFill>
                  <a:srgbClr val="008000"/>
                </a:solidFill>
              </a:rPr>
              <a:t>Differential expression analysis</a:t>
            </a:r>
            <a:endParaRPr lang="en-US" dirty="0">
              <a:solidFill>
                <a:srgbClr val="008000"/>
              </a:solidFill>
            </a:endParaRPr>
          </a:p>
        </p:txBody>
      </p:sp>
      <p:sp>
        <p:nvSpPr>
          <p:cNvPr id="3" name="TextBox 2"/>
          <p:cNvSpPr txBox="1"/>
          <p:nvPr/>
        </p:nvSpPr>
        <p:spPr>
          <a:xfrm>
            <a:off x="432" y="1352381"/>
            <a:ext cx="2808312" cy="492443"/>
          </a:xfrm>
          <a:prstGeom prst="rect">
            <a:avLst/>
          </a:prstGeom>
          <a:noFill/>
        </p:spPr>
        <p:txBody>
          <a:bodyPr wrap="square" rtlCol="0">
            <a:spAutoFit/>
          </a:bodyPr>
          <a:lstStyle/>
          <a:p>
            <a:pPr lvl="0"/>
            <a:r>
              <a:rPr lang="en-AU" sz="2600" dirty="0" smtClean="0">
                <a:solidFill>
                  <a:srgbClr val="002060"/>
                </a:solidFill>
              </a:rPr>
              <a:t>Multiple testing</a:t>
            </a:r>
            <a:endParaRPr lang="en-AU" sz="2600" dirty="0"/>
          </a:p>
        </p:txBody>
      </p:sp>
      <p:sp>
        <p:nvSpPr>
          <p:cNvPr id="4" name="Content Placeholder 4"/>
          <p:cNvSpPr txBox="1">
            <a:spLocks/>
          </p:cNvSpPr>
          <p:nvPr/>
        </p:nvSpPr>
        <p:spPr>
          <a:xfrm>
            <a:off x="107504" y="2204864"/>
            <a:ext cx="8892480" cy="3888432"/>
          </a:xfrm>
          <a:prstGeom prst="rect">
            <a:avLst/>
          </a:prstGeom>
        </p:spPr>
        <p:txBody>
          <a:bodyPr>
            <a:normAutofit/>
          </a:bodyPr>
          <a:lstStyle/>
          <a:p>
            <a:r>
              <a:rPr lang="en-AU" dirty="0" smtClean="0"/>
              <a:t>Multiple testing is frequent in RNASeq, most of the time you will run a statistical test over a large number of entity (genes, features...)</a:t>
            </a:r>
          </a:p>
          <a:p>
            <a:endParaRPr lang="en-AU" dirty="0" smtClean="0"/>
          </a:p>
          <a:p>
            <a:r>
              <a:rPr lang="en-AU" dirty="0" smtClean="0"/>
              <a:t>Testing 30 000 genes with a P value threshold set at 0.01 will produce 300 genes differentially expressed by random chance</a:t>
            </a:r>
          </a:p>
          <a:p>
            <a:endParaRPr lang="en-AU" dirty="0" smtClean="0"/>
          </a:p>
          <a:p>
            <a:r>
              <a:rPr lang="en-AU" dirty="0" smtClean="0"/>
              <a:t>To deal with this, there is different solution</a:t>
            </a:r>
          </a:p>
          <a:p>
            <a:endParaRPr lang="en-AU" dirty="0" smtClean="0"/>
          </a:p>
          <a:p>
            <a:r>
              <a:rPr lang="en-AU" dirty="0" smtClean="0"/>
              <a:t>	- reporting the FDR along with the p-value to prove the relevance of your list</a:t>
            </a:r>
          </a:p>
          <a:p>
            <a:endParaRPr lang="en-AU" dirty="0" smtClean="0"/>
          </a:p>
          <a:p>
            <a:r>
              <a:rPr lang="en-AU" dirty="0" smtClean="0"/>
              <a:t>	- lowering the threshold of the P value</a:t>
            </a:r>
          </a:p>
          <a:p>
            <a:endParaRPr lang="en-AU" dirty="0" smtClean="0"/>
          </a:p>
          <a:p>
            <a:r>
              <a:rPr lang="en-AU" dirty="0" smtClean="0"/>
              <a:t>	- report corrected P value (</a:t>
            </a:r>
            <a:r>
              <a:rPr lang="en-AU" dirty="0" err="1" smtClean="0"/>
              <a:t>Bonferroni</a:t>
            </a:r>
            <a:r>
              <a:rPr lang="en-AU" dirty="0" smtClean="0"/>
              <a:t>, Holm, Hochberg...)</a:t>
            </a:r>
          </a:p>
          <a:p>
            <a:endParaRPr lang="en-AU" dirty="0" smtClean="0"/>
          </a:p>
          <a:p>
            <a:pPr marL="216000" marR="0" lvl="0" indent="-216000" algn="l" defTabSz="914400" rtl="0" eaLnBrk="1" fontAlgn="auto" latinLnBrk="0" hangingPunct="1">
              <a:lnSpc>
                <a:spcPct val="90000"/>
              </a:lnSpc>
              <a:spcBef>
                <a:spcPts val="600"/>
              </a:spcBef>
              <a:spcAft>
                <a:spcPts val="0"/>
              </a:spcAft>
              <a:buClrTx/>
              <a:buSzTx/>
              <a:buFont typeface="Arial" pitchFamily="34" charset="0"/>
              <a:buNone/>
              <a:tabLst/>
              <a:defRPr/>
            </a:pPr>
            <a:endParaRPr kumimoji="0" lang="en-AU" sz="18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939803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9552" y="620688"/>
            <a:ext cx="8459787" cy="857250"/>
          </a:xfrm>
          <a:prstGeom prst="rect">
            <a:avLst/>
          </a:prstGeom>
        </p:spPr>
        <p:txBody>
          <a:bodyPr>
            <a:normAutofit/>
          </a:bodyPr>
          <a:lstStyle>
            <a:lvl1pPr algn="l" rtl="0" eaLnBrk="1" fontAlgn="base" hangingPunct="1">
              <a:spcBef>
                <a:spcPct val="0"/>
              </a:spcBef>
              <a:spcAft>
                <a:spcPct val="0"/>
              </a:spcAft>
              <a:defRPr sz="4000" kern="1200">
                <a:solidFill>
                  <a:schemeClr val="tx2"/>
                </a:solidFill>
                <a:latin typeface="+mj-lt"/>
                <a:ea typeface="ＭＳ Ｐゴシック" charset="0"/>
                <a:cs typeface="ＭＳ Ｐゴシック" charset="0"/>
              </a:defRPr>
            </a:lvl1pPr>
            <a:lvl2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2pPr>
            <a:lvl3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3pPr>
            <a:lvl4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4pPr>
            <a:lvl5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5pPr>
            <a:lvl6pPr marL="4572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6pPr>
            <a:lvl7pPr marL="9144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7pPr>
            <a:lvl8pPr marL="13716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8pPr>
            <a:lvl9pPr marL="18288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9pPr>
          </a:lstStyle>
          <a:p>
            <a:r>
              <a:rPr lang="en-US" dirty="0" smtClean="0">
                <a:solidFill>
                  <a:srgbClr val="008000"/>
                </a:solidFill>
              </a:rPr>
              <a:t>Differential expression analysis</a:t>
            </a:r>
            <a:endParaRPr lang="en-US" dirty="0">
              <a:solidFill>
                <a:srgbClr val="008000"/>
              </a:solidFill>
            </a:endParaRPr>
          </a:p>
        </p:txBody>
      </p:sp>
      <p:sp>
        <p:nvSpPr>
          <p:cNvPr id="3" name="Content Placeholder 4"/>
          <p:cNvSpPr txBox="1">
            <a:spLocks/>
          </p:cNvSpPr>
          <p:nvPr/>
        </p:nvSpPr>
        <p:spPr>
          <a:xfrm>
            <a:off x="323528" y="1695251"/>
            <a:ext cx="8461375" cy="2448272"/>
          </a:xfrm>
          <a:prstGeom prst="rect">
            <a:avLst/>
          </a:prstGeom>
        </p:spPr>
        <p:txBody>
          <a:bodyPr>
            <a:normAutofit/>
          </a:bodyPr>
          <a:lstStyle/>
          <a:p>
            <a:pPr>
              <a:buFont typeface="Arial" pitchFamily="34" charset="0"/>
              <a:buChar char="•"/>
            </a:pPr>
            <a:r>
              <a:rPr lang="en-AU" dirty="0" smtClean="0"/>
              <a:t> It is entirely possible for two different, accurate statistical approaches to produce very different sets of differentially expressed genes from the same data set.</a:t>
            </a:r>
          </a:p>
          <a:p>
            <a:pPr>
              <a:buFont typeface="Arial" pitchFamily="34" charset="0"/>
              <a:buChar char="•"/>
            </a:pPr>
            <a:endParaRPr lang="en-AU" dirty="0" smtClean="0"/>
          </a:p>
          <a:p>
            <a:pPr>
              <a:buFont typeface="Arial" pitchFamily="34" charset="0"/>
              <a:buChar char="•"/>
            </a:pPr>
            <a:r>
              <a:rPr lang="en-AU" dirty="0" smtClean="0"/>
              <a:t> Gene sets called by DESeq and EdgeR methods can differ substantially because each approach is uses different assumptions to arrive at its (correct) result.</a:t>
            </a:r>
          </a:p>
          <a:p>
            <a:pPr>
              <a:buFont typeface="Arial" pitchFamily="34" charset="0"/>
              <a:buChar char="•"/>
            </a:pPr>
            <a:endParaRPr lang="en-AU" dirty="0" smtClean="0"/>
          </a:p>
          <a:p>
            <a:pPr marL="216000" marR="0" lvl="0" indent="-216000" algn="l" defTabSz="914400" rtl="0" eaLnBrk="1" fontAlgn="auto" latinLnBrk="0" hangingPunct="1">
              <a:lnSpc>
                <a:spcPct val="90000"/>
              </a:lnSpc>
              <a:spcBef>
                <a:spcPts val="600"/>
              </a:spcBef>
              <a:spcAft>
                <a:spcPts val="0"/>
              </a:spcAft>
              <a:buClrTx/>
              <a:buSzTx/>
              <a:buFont typeface="Arial" pitchFamily="34" charset="0"/>
              <a:buChar char="•"/>
              <a:tabLst/>
              <a:defRPr/>
            </a:pPr>
            <a:endParaRPr kumimoji="0" lang="en-AU" sz="1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4" name="Content Placeholder 4"/>
          <p:cNvSpPr txBox="1">
            <a:spLocks/>
          </p:cNvSpPr>
          <p:nvPr/>
        </p:nvSpPr>
        <p:spPr>
          <a:xfrm>
            <a:off x="323528" y="3351435"/>
            <a:ext cx="8461375" cy="1584176"/>
          </a:xfrm>
          <a:prstGeom prst="rect">
            <a:avLst/>
          </a:prstGeom>
        </p:spPr>
        <p:txBody>
          <a:bodyPr>
            <a:normAutofit/>
          </a:bodyPr>
          <a:lstStyle/>
          <a:p>
            <a:pPr>
              <a:buFont typeface="Arial" pitchFamily="34" charset="0"/>
              <a:buChar char="•"/>
            </a:pPr>
            <a:r>
              <a:rPr lang="en-AU" dirty="0" smtClean="0"/>
              <a:t> This discrepancy will be exacerbated when experiments are under-powered. </a:t>
            </a:r>
          </a:p>
          <a:p>
            <a:pPr>
              <a:buFont typeface="Arial" pitchFamily="34" charset="0"/>
              <a:buChar char="•"/>
            </a:pPr>
            <a:endParaRPr lang="en-AU" dirty="0" smtClean="0"/>
          </a:p>
          <a:p>
            <a:pPr>
              <a:buFont typeface="Arial" pitchFamily="34" charset="0"/>
              <a:buChar char="•"/>
            </a:pPr>
            <a:r>
              <a:rPr lang="en-AU" dirty="0" smtClean="0"/>
              <a:t> Vastly different gene sets from accurate statistical models may be indicative of an underpowered experiment. </a:t>
            </a:r>
          </a:p>
          <a:p>
            <a:pPr>
              <a:buFont typeface="Arial" pitchFamily="34" charset="0"/>
              <a:buChar char="•"/>
            </a:pPr>
            <a:endParaRPr lang="en-AU" dirty="0" smtClean="0"/>
          </a:p>
          <a:p>
            <a:pPr marL="216000" marR="0" lvl="0" indent="-216000" algn="l" defTabSz="914400" rtl="0" eaLnBrk="1" fontAlgn="auto" latinLnBrk="0" hangingPunct="1">
              <a:lnSpc>
                <a:spcPct val="90000"/>
              </a:lnSpc>
              <a:spcBef>
                <a:spcPts val="600"/>
              </a:spcBef>
              <a:spcAft>
                <a:spcPts val="0"/>
              </a:spcAft>
              <a:buClrTx/>
              <a:buSzTx/>
              <a:buFont typeface="Arial" pitchFamily="34" charset="0"/>
              <a:buChar char="•"/>
              <a:tabLst/>
              <a:defRPr/>
            </a:pPr>
            <a:endParaRPr kumimoji="0" lang="en-AU" sz="1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TextBox 4"/>
          <p:cNvSpPr txBox="1"/>
          <p:nvPr/>
        </p:nvSpPr>
        <p:spPr>
          <a:xfrm>
            <a:off x="899592" y="5295651"/>
            <a:ext cx="7632848" cy="646331"/>
          </a:xfrm>
          <a:prstGeom prst="rect">
            <a:avLst/>
          </a:prstGeom>
          <a:noFill/>
        </p:spPr>
        <p:txBody>
          <a:bodyPr wrap="square" rtlCol="0">
            <a:spAutoFit/>
          </a:bodyPr>
          <a:lstStyle/>
          <a:p>
            <a:r>
              <a:rPr lang="en-AU" b="1" dirty="0" smtClean="0"/>
              <a:t>Use several tools, compare their results to create a DE list in which you can be confident</a:t>
            </a:r>
            <a:endParaRPr lang="en-AU" b="1" dirty="0"/>
          </a:p>
        </p:txBody>
      </p:sp>
      <p:sp>
        <p:nvSpPr>
          <p:cNvPr id="6" name="Litebulb"/>
          <p:cNvSpPr>
            <a:spLocks noEditPoints="1" noChangeArrowheads="1"/>
          </p:cNvSpPr>
          <p:nvPr/>
        </p:nvSpPr>
        <p:spPr bwMode="auto">
          <a:xfrm>
            <a:off x="323528" y="5295651"/>
            <a:ext cx="458167" cy="653629"/>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1483357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205064"/>
          </a:xfrm>
        </p:spPr>
        <p:txBody>
          <a:bodyPr/>
          <a:lstStyle/>
          <a:p>
            <a:pPr>
              <a:lnSpc>
                <a:spcPct val="120000"/>
              </a:lnSpc>
              <a:spcBef>
                <a:spcPts val="650"/>
              </a:spcBef>
            </a:pPr>
            <a:r>
              <a:rPr lang="en-US" sz="2400" dirty="0" smtClean="0">
                <a:latin typeface="Arial"/>
                <a:cs typeface="Arial"/>
              </a:rPr>
              <a:t>Dynamic gene expression captured in a snapshot (up or down-regulation in a particular condition/</a:t>
            </a:r>
            <a:r>
              <a:rPr lang="en-US" sz="2400" dirty="0" err="1" smtClean="0">
                <a:latin typeface="Arial"/>
                <a:cs typeface="Arial"/>
              </a:rPr>
              <a:t>s</a:t>
            </a:r>
            <a:r>
              <a:rPr lang="en-US" sz="2400" dirty="0" smtClean="0">
                <a:latin typeface="Arial"/>
                <a:cs typeface="Arial"/>
              </a:rPr>
              <a:t>)</a:t>
            </a:r>
          </a:p>
          <a:p>
            <a:pPr>
              <a:lnSpc>
                <a:spcPct val="120000"/>
              </a:lnSpc>
              <a:spcBef>
                <a:spcPts val="650"/>
              </a:spcBef>
            </a:pPr>
            <a:r>
              <a:rPr lang="en-US" sz="2400" dirty="0" smtClean="0">
                <a:latin typeface="Arial"/>
                <a:cs typeface="Arial"/>
              </a:rPr>
              <a:t>Information about alternative splicing – which </a:t>
            </a:r>
            <a:r>
              <a:rPr lang="en-US" sz="2400" dirty="0" err="1" smtClean="0">
                <a:latin typeface="Arial"/>
                <a:cs typeface="Arial"/>
              </a:rPr>
              <a:t>isoforms</a:t>
            </a:r>
            <a:r>
              <a:rPr lang="en-US" sz="2400" dirty="0" smtClean="0">
                <a:latin typeface="Arial"/>
                <a:cs typeface="Arial"/>
              </a:rPr>
              <a:t> are being used</a:t>
            </a:r>
          </a:p>
          <a:p>
            <a:pPr>
              <a:lnSpc>
                <a:spcPct val="120000"/>
              </a:lnSpc>
              <a:spcBef>
                <a:spcPts val="650"/>
              </a:spcBef>
            </a:pPr>
            <a:r>
              <a:rPr lang="en-US" sz="2400" dirty="0" smtClean="0">
                <a:latin typeface="Arial"/>
                <a:cs typeface="Arial"/>
              </a:rPr>
              <a:t>Can detect lowly expressed to very highly expressed genes (large dynamic range)</a:t>
            </a:r>
          </a:p>
          <a:p>
            <a:pPr>
              <a:lnSpc>
                <a:spcPct val="120000"/>
              </a:lnSpc>
              <a:spcBef>
                <a:spcPts val="650"/>
              </a:spcBef>
            </a:pPr>
            <a:r>
              <a:rPr lang="en-US" sz="2400" dirty="0" smtClean="0">
                <a:latin typeface="Arial"/>
                <a:cs typeface="Arial"/>
              </a:rPr>
              <a:t>Prior knowledge not necessary – can predict novel transcripts</a:t>
            </a:r>
            <a:endParaRPr lang="en-US" sz="2400" dirty="0">
              <a:latin typeface="Arial"/>
              <a:cs typeface="Arial"/>
            </a:endParaRPr>
          </a:p>
        </p:txBody>
      </p:sp>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advantages</a:t>
            </a:r>
            <a:endParaRPr lang="en-US" dirty="0">
              <a:solidFill>
                <a:srgbClr val="008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4" name="Group 3"/>
          <p:cNvGrpSpPr/>
          <p:nvPr/>
        </p:nvGrpSpPr>
        <p:grpSpPr>
          <a:xfrm>
            <a:off x="2819400" y="1484784"/>
            <a:ext cx="3657600" cy="4968480"/>
            <a:chOff x="2819400" y="1484784"/>
            <a:chExt cx="3657600" cy="4968480"/>
          </a:xfrm>
        </p:grpSpPr>
        <p:sp>
          <p:nvSpPr>
            <p:cNvPr id="5" name="Rounded Rectangle 4"/>
            <p:cNvSpPr/>
            <p:nvPr/>
          </p:nvSpPr>
          <p:spPr>
            <a:xfrm>
              <a:off x="2819400" y="1484784"/>
              <a:ext cx="3657600" cy="648000"/>
            </a:xfrm>
            <a:prstGeom prst="roundRect">
              <a:avLst/>
            </a:prstGeom>
            <a:solidFill>
              <a:schemeClr val="bg2"/>
            </a:solid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latin typeface="Arial"/>
                  <a:cs typeface="Arial"/>
                </a:rPr>
                <a:t>Bioinformatic</a:t>
              </a:r>
              <a:r>
                <a:rPr lang="en-US" dirty="0" smtClean="0">
                  <a:solidFill>
                    <a:schemeClr val="tx1"/>
                  </a:solidFill>
                  <a:latin typeface="Arial"/>
                  <a:cs typeface="Arial"/>
                </a:rPr>
                <a:t> analysis</a:t>
              </a:r>
              <a:endParaRPr lang="en-US" dirty="0">
                <a:solidFill>
                  <a:schemeClr val="tx1"/>
                </a:solidFill>
                <a:latin typeface="Arial"/>
                <a:cs typeface="Arial"/>
              </a:endParaRPr>
            </a:p>
          </p:txBody>
        </p:sp>
        <p:sp>
          <p:nvSpPr>
            <p:cNvPr id="6" name="Rounded Rectangle 5"/>
            <p:cNvSpPr/>
            <p:nvPr/>
          </p:nvSpPr>
          <p:spPr>
            <a:xfrm>
              <a:off x="2819400" y="2348880"/>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Quality checking</a:t>
              </a:r>
              <a:endParaRPr lang="en-US" dirty="0">
                <a:solidFill>
                  <a:schemeClr val="tx1"/>
                </a:solidFill>
                <a:latin typeface="Arial"/>
                <a:cs typeface="Arial"/>
              </a:endParaRPr>
            </a:p>
          </p:txBody>
        </p:sp>
        <p:sp>
          <p:nvSpPr>
            <p:cNvPr id="7" name="Rounded Rectangle 6"/>
            <p:cNvSpPr/>
            <p:nvPr/>
          </p:nvSpPr>
          <p:spPr>
            <a:xfrm>
              <a:off x="2819400" y="3212976"/>
              <a:ext cx="3657600" cy="648000"/>
            </a:xfrm>
            <a:prstGeom prst="round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Mapping reads to genome</a:t>
              </a:r>
              <a:endParaRPr lang="en-US" dirty="0">
                <a:solidFill>
                  <a:schemeClr val="tx1"/>
                </a:solidFill>
                <a:latin typeface="Arial"/>
                <a:cs typeface="Arial"/>
              </a:endParaRPr>
            </a:p>
          </p:txBody>
        </p:sp>
        <p:sp>
          <p:nvSpPr>
            <p:cNvPr id="8" name="Rounded Rectangle 7"/>
            <p:cNvSpPr/>
            <p:nvPr/>
          </p:nvSpPr>
          <p:spPr>
            <a:xfrm>
              <a:off x="2819400" y="4077072"/>
              <a:ext cx="3657600" cy="648000"/>
            </a:xfrm>
            <a:prstGeom prst="roundRect">
              <a:avLst/>
            </a:prstGeom>
            <a:solidFill>
              <a:schemeClr val="bg2">
                <a:lumMod val="75000"/>
              </a:schemeClr>
            </a:solid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Read summarization</a:t>
              </a:r>
              <a:endParaRPr lang="en-US" dirty="0">
                <a:solidFill>
                  <a:schemeClr val="tx1"/>
                </a:solidFill>
                <a:latin typeface="Arial"/>
                <a:cs typeface="Arial"/>
              </a:endParaRPr>
            </a:p>
          </p:txBody>
        </p:sp>
        <p:sp>
          <p:nvSpPr>
            <p:cNvPr id="9" name="Rounded Rectangle 8"/>
            <p:cNvSpPr/>
            <p:nvPr/>
          </p:nvSpPr>
          <p:spPr>
            <a:xfrm>
              <a:off x="2819400" y="4941168"/>
              <a:ext cx="3657600" cy="648000"/>
            </a:xfrm>
            <a:prstGeom prst="roundRect">
              <a:avLst/>
            </a:prstGeom>
            <a:solidFill>
              <a:schemeClr val="bg2">
                <a:lumMod val="75000"/>
              </a:scheme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Differential expression </a:t>
              </a:r>
              <a:endParaRPr lang="en-US" dirty="0">
                <a:solidFill>
                  <a:schemeClr val="tx1"/>
                </a:solidFill>
                <a:latin typeface="Arial"/>
                <a:cs typeface="Arial"/>
              </a:endParaRPr>
            </a:p>
          </p:txBody>
        </p:sp>
        <p:sp>
          <p:nvSpPr>
            <p:cNvPr id="10" name="Rounded Rectangle 9"/>
            <p:cNvSpPr/>
            <p:nvPr/>
          </p:nvSpPr>
          <p:spPr>
            <a:xfrm>
              <a:off x="2819400" y="5805264"/>
              <a:ext cx="3657600" cy="648000"/>
            </a:xfrm>
            <a:prstGeom prst="roundRect">
              <a:avLst/>
            </a:prstGeom>
            <a:solidFill>
              <a:schemeClr val="bg2">
                <a:lumMod val="75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Biological interpretation</a:t>
              </a:r>
              <a:endParaRPr lang="en-US" dirty="0">
                <a:solidFill>
                  <a:schemeClr val="tx1"/>
                </a:solidFill>
                <a:latin typeface="Arial"/>
                <a:cs typeface="Arial"/>
              </a:endParaRPr>
            </a:p>
          </p:txBody>
        </p:sp>
      </p:grpSp>
    </p:spTree>
    <p:extLst>
      <p:ext uri="{BB962C8B-B14F-4D97-AF65-F5344CB8AC3E}">
        <p14:creationId xmlns:p14="http://schemas.microsoft.com/office/powerpoint/2010/main" val="2729098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9936"/>
            <a:ext cx="8229600" cy="4662264"/>
          </a:xfrm>
        </p:spPr>
        <p:txBody>
          <a:bodyPr/>
          <a:lstStyle/>
          <a:p>
            <a:pPr>
              <a:spcBef>
                <a:spcPts val="800"/>
              </a:spcBef>
            </a:pPr>
            <a:r>
              <a:rPr lang="en-US" sz="2000" dirty="0" smtClean="0">
                <a:latin typeface="Arial"/>
                <a:cs typeface="Arial"/>
              </a:rPr>
              <a:t>Assumption [RNA] -&gt; [protein]</a:t>
            </a:r>
          </a:p>
          <a:p>
            <a:pPr>
              <a:spcBef>
                <a:spcPts val="800"/>
              </a:spcBef>
            </a:pPr>
            <a:r>
              <a:rPr lang="en-US" sz="2000" dirty="0" smtClean="0">
                <a:latin typeface="Arial"/>
                <a:cs typeface="Arial"/>
              </a:rPr>
              <a:t>Ideally other information should be incorporated e.g. proteomics, </a:t>
            </a:r>
            <a:r>
              <a:rPr lang="en-US" sz="2000" dirty="0" err="1" smtClean="0">
                <a:latin typeface="Arial"/>
                <a:cs typeface="Arial"/>
              </a:rPr>
              <a:t>miRNA</a:t>
            </a:r>
            <a:endParaRPr lang="en-US" sz="2000" dirty="0" smtClean="0">
              <a:latin typeface="Arial"/>
              <a:cs typeface="Arial"/>
            </a:endParaRPr>
          </a:p>
          <a:p>
            <a:pPr>
              <a:spcBef>
                <a:spcPts val="800"/>
              </a:spcBef>
            </a:pPr>
            <a:r>
              <a:rPr lang="en-US" sz="2000" dirty="0" smtClean="0">
                <a:latin typeface="Arial"/>
                <a:cs typeface="Arial"/>
              </a:rPr>
              <a:t>We generally rely  on database annotations</a:t>
            </a:r>
          </a:p>
          <a:p>
            <a:pPr lvl="1">
              <a:buSzPct val="50000"/>
              <a:buFont typeface="Wingdings" charset="2"/>
              <a:buChar char="Ø"/>
            </a:pPr>
            <a:r>
              <a:rPr lang="en-US" sz="2000" dirty="0" smtClean="0">
                <a:solidFill>
                  <a:schemeClr val="accent2">
                    <a:lumMod val="75000"/>
                  </a:schemeClr>
                </a:solidFill>
                <a:latin typeface="Arial"/>
                <a:cs typeface="Arial"/>
              </a:rPr>
              <a:t>But annotations per “gene”</a:t>
            </a:r>
          </a:p>
          <a:p>
            <a:pPr lvl="1">
              <a:buSzPct val="50000"/>
              <a:buFont typeface="Wingdings" charset="2"/>
              <a:buChar char="Ø"/>
            </a:pPr>
            <a:r>
              <a:rPr lang="en-US" sz="2000" dirty="0" err="1" smtClean="0">
                <a:solidFill>
                  <a:schemeClr val="accent2">
                    <a:lumMod val="75000"/>
                  </a:schemeClr>
                </a:solidFill>
                <a:latin typeface="Arial"/>
                <a:cs typeface="Arial"/>
              </a:rPr>
              <a:t>Isoforms</a:t>
            </a:r>
            <a:r>
              <a:rPr lang="en-US" sz="2000" dirty="0" smtClean="0">
                <a:solidFill>
                  <a:schemeClr val="accent2">
                    <a:lumMod val="75000"/>
                  </a:schemeClr>
                </a:solidFill>
                <a:latin typeface="Arial"/>
                <a:cs typeface="Arial"/>
              </a:rPr>
              <a:t> may have different functions</a:t>
            </a:r>
          </a:p>
          <a:p>
            <a:pPr lvl="1">
              <a:buSzPct val="50000"/>
              <a:buFont typeface="Wingdings" charset="2"/>
              <a:buChar char="Ø"/>
            </a:pPr>
            <a:r>
              <a:rPr lang="en-US" sz="2000" dirty="0" smtClean="0">
                <a:solidFill>
                  <a:schemeClr val="accent2">
                    <a:lumMod val="75000"/>
                  </a:schemeClr>
                </a:solidFill>
                <a:latin typeface="Arial"/>
                <a:cs typeface="Arial"/>
              </a:rPr>
              <a:t>Functions may differ in different tissues/cells</a:t>
            </a:r>
            <a:endParaRPr lang="en-US" sz="2000" dirty="0" smtClean="0">
              <a:latin typeface="Arial"/>
              <a:cs typeface="Arial"/>
            </a:endParaRPr>
          </a:p>
          <a:p>
            <a:pPr>
              <a:spcBef>
                <a:spcPts val="800"/>
              </a:spcBef>
            </a:pPr>
            <a:r>
              <a:rPr lang="en-US" sz="2000" dirty="0" smtClean="0">
                <a:latin typeface="Arial"/>
                <a:cs typeface="Arial"/>
              </a:rPr>
              <a:t>RNA-</a:t>
            </a:r>
            <a:r>
              <a:rPr lang="en-US" sz="2000" dirty="0" err="1" smtClean="0">
                <a:latin typeface="Arial"/>
                <a:cs typeface="Arial"/>
              </a:rPr>
              <a:t>Seq</a:t>
            </a:r>
            <a:r>
              <a:rPr lang="en-US" sz="2000" dirty="0" smtClean="0">
                <a:latin typeface="Arial"/>
                <a:cs typeface="Arial"/>
              </a:rPr>
              <a:t> takes a snapshot </a:t>
            </a:r>
          </a:p>
          <a:p>
            <a:pPr lvl="1">
              <a:buSzPct val="50000"/>
              <a:buFont typeface="Wingdings" charset="2"/>
              <a:buChar char="Ø"/>
            </a:pPr>
            <a:r>
              <a:rPr lang="en-US" sz="2000" dirty="0" smtClean="0">
                <a:solidFill>
                  <a:srgbClr val="768D5A"/>
                </a:solidFill>
                <a:latin typeface="Arial"/>
                <a:cs typeface="Arial"/>
              </a:rPr>
              <a:t>but RNA is dynamic (expression, processing, degradation)</a:t>
            </a:r>
            <a:endParaRPr lang="en-US" sz="2000" dirty="0" smtClean="0">
              <a:latin typeface="Arial"/>
              <a:cs typeface="Arial"/>
            </a:endParaRPr>
          </a:p>
          <a:p>
            <a:pPr>
              <a:spcBef>
                <a:spcPts val="800"/>
              </a:spcBef>
            </a:pPr>
            <a:r>
              <a:rPr lang="en-US" sz="2000" dirty="0" smtClean="0">
                <a:latin typeface="Arial"/>
                <a:cs typeface="Arial"/>
              </a:rPr>
              <a:t>Genes/proteins operate in networks</a:t>
            </a:r>
          </a:p>
          <a:p>
            <a:pPr lvl="1">
              <a:buSzPct val="50000"/>
              <a:buFont typeface="Wingdings" charset="2"/>
              <a:buChar char="Ø"/>
            </a:pPr>
            <a:r>
              <a:rPr lang="en-US" sz="2000" dirty="0" smtClean="0">
                <a:solidFill>
                  <a:srgbClr val="768D5A"/>
                </a:solidFill>
                <a:latin typeface="Arial"/>
                <a:cs typeface="Arial"/>
              </a:rPr>
              <a:t>What is the effect of change in expression in some genes in a pathway</a:t>
            </a:r>
          </a:p>
          <a:p>
            <a:pPr lvl="1">
              <a:buSzPct val="50000"/>
              <a:buFont typeface="Wingdings" charset="2"/>
              <a:buChar char="Ø"/>
            </a:pPr>
            <a:r>
              <a:rPr lang="en-US" sz="2000" dirty="0" smtClean="0">
                <a:solidFill>
                  <a:srgbClr val="768D5A"/>
                </a:solidFill>
                <a:latin typeface="Arial"/>
                <a:cs typeface="Arial"/>
              </a:rPr>
              <a:t>compensation mechanisms/</a:t>
            </a:r>
            <a:r>
              <a:rPr lang="en-US" sz="2000" dirty="0" err="1" smtClean="0">
                <a:solidFill>
                  <a:srgbClr val="768D5A"/>
                </a:solidFill>
                <a:latin typeface="Arial"/>
                <a:cs typeface="Arial"/>
              </a:rPr>
              <a:t>remodelling</a:t>
            </a:r>
            <a:endParaRPr lang="en-US" sz="2000" dirty="0" smtClean="0">
              <a:solidFill>
                <a:srgbClr val="768D5A"/>
              </a:solidFill>
              <a:latin typeface="Arial"/>
              <a:cs typeface="Arial"/>
            </a:endParaRPr>
          </a:p>
          <a:p>
            <a:endParaRPr lang="en-US" dirty="0">
              <a:latin typeface="Arial"/>
              <a:cs typeface="Arial"/>
            </a:endParaRPr>
          </a:p>
        </p:txBody>
      </p:sp>
      <p:sp>
        <p:nvSpPr>
          <p:cNvPr id="2" name="Title 1"/>
          <p:cNvSpPr>
            <a:spLocks noGrp="1"/>
          </p:cNvSpPr>
          <p:nvPr>
            <p:ph type="title"/>
          </p:nvPr>
        </p:nvSpPr>
        <p:spPr/>
        <p:txBody>
          <a:bodyPr/>
          <a:lstStyle/>
          <a:p>
            <a:r>
              <a:rPr lang="en-US" dirty="0" smtClean="0">
                <a:solidFill>
                  <a:srgbClr val="008000"/>
                </a:solidFill>
              </a:rPr>
              <a:t>Biological interpretation</a:t>
            </a:r>
            <a:endParaRPr lang="en-US" dirty="0">
              <a:solidFill>
                <a:srgbClr val="008000"/>
              </a:solidFill>
            </a:endParaRPr>
          </a:p>
        </p:txBody>
      </p:sp>
    </p:spTree>
    <p:extLst>
      <p:ext uri="{BB962C8B-B14F-4D97-AF65-F5344CB8AC3E}">
        <p14:creationId xmlns:p14="http://schemas.microsoft.com/office/powerpoint/2010/main" val="3259997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Biological interpretation</a:t>
            </a:r>
            <a:endParaRPr lang="en-US" dirty="0">
              <a:solidFill>
                <a:srgbClr val="008000"/>
              </a:solidFill>
            </a:endParaRPr>
          </a:p>
        </p:txBody>
      </p:sp>
      <p:pic>
        <p:nvPicPr>
          <p:cNvPr id="5" name="Picture 4" descr="DAVID.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798" y="1334978"/>
            <a:ext cx="7166610" cy="54063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484784"/>
            <a:ext cx="8712968" cy="2232248"/>
          </a:xfrm>
        </p:spPr>
        <p:txBody>
          <a:bodyPr>
            <a:normAutofit fontScale="40000" lnSpcReduction="20000"/>
          </a:bodyPr>
          <a:lstStyle/>
          <a:p>
            <a:pPr>
              <a:lnSpc>
                <a:spcPct val="120000"/>
              </a:lnSpc>
              <a:spcBef>
                <a:spcPts val="1200"/>
              </a:spcBef>
              <a:spcAft>
                <a:spcPts val="200"/>
              </a:spcAft>
            </a:pPr>
            <a:endParaRPr lang="en-US" sz="3000" dirty="0" smtClean="0">
              <a:latin typeface="Arial"/>
              <a:cs typeface="Arial"/>
            </a:endParaRPr>
          </a:p>
          <a:p>
            <a:pPr>
              <a:lnSpc>
                <a:spcPct val="120000"/>
              </a:lnSpc>
              <a:spcBef>
                <a:spcPts val="1200"/>
              </a:spcBef>
              <a:spcAft>
                <a:spcPts val="200"/>
              </a:spcAft>
            </a:pPr>
            <a:r>
              <a:rPr lang="en-US" sz="7400" dirty="0" smtClean="0">
                <a:latin typeface="Arial"/>
                <a:cs typeface="Arial"/>
              </a:rPr>
              <a:t>Important to report the version of software used.</a:t>
            </a:r>
          </a:p>
          <a:p>
            <a:pPr>
              <a:lnSpc>
                <a:spcPct val="120000"/>
              </a:lnSpc>
              <a:spcBef>
                <a:spcPts val="1200"/>
              </a:spcBef>
              <a:spcAft>
                <a:spcPts val="200"/>
              </a:spcAft>
            </a:pPr>
            <a:r>
              <a:rPr lang="en-US" sz="7400" dirty="0" smtClean="0">
                <a:latin typeface="Arial"/>
                <a:cs typeface="Arial"/>
              </a:rPr>
              <a:t>An example from my experience</a:t>
            </a:r>
          </a:p>
        </p:txBody>
      </p:sp>
      <p:sp>
        <p:nvSpPr>
          <p:cNvPr id="2" name="Title 1"/>
          <p:cNvSpPr>
            <a:spLocks noGrp="1"/>
          </p:cNvSpPr>
          <p:nvPr>
            <p:ph type="title"/>
          </p:nvPr>
        </p:nvSpPr>
        <p:spPr/>
        <p:txBody>
          <a:bodyPr/>
          <a:lstStyle/>
          <a:p>
            <a:r>
              <a:rPr lang="en-US" dirty="0" smtClean="0">
                <a:solidFill>
                  <a:srgbClr val="008000"/>
                </a:solidFill>
              </a:rPr>
              <a:t>Evolution of tools</a:t>
            </a:r>
            <a:endParaRPr lang="en-US" dirty="0">
              <a:solidFill>
                <a:srgbClr val="008000"/>
              </a:solidFill>
            </a:endParaRPr>
          </a:p>
        </p:txBody>
      </p:sp>
      <p:pic>
        <p:nvPicPr>
          <p:cNvPr id="11" name="Picture 10" descr="brain-regions.jpg"/>
          <p:cNvPicPr>
            <a:picLocks noChangeAspect="1"/>
          </p:cNvPicPr>
          <p:nvPr/>
        </p:nvPicPr>
        <p:blipFill>
          <a:blip r:embed="rId3"/>
          <a:stretch>
            <a:fillRect/>
          </a:stretch>
        </p:blipFill>
        <p:spPr>
          <a:xfrm>
            <a:off x="642268" y="3834606"/>
            <a:ext cx="1841500" cy="1898650"/>
          </a:xfrm>
          <a:prstGeom prst="rect">
            <a:avLst/>
          </a:prstGeom>
        </p:spPr>
      </p:pic>
      <p:pic>
        <p:nvPicPr>
          <p:cNvPr id="6" name="Picture 5" descr="Cuff1_Cuff2_Des_Fro_Par.png"/>
          <p:cNvPicPr>
            <a:picLocks noChangeAspect="1"/>
          </p:cNvPicPr>
          <p:nvPr/>
        </p:nvPicPr>
        <p:blipFill rotWithShape="1">
          <a:blip r:embed="rId4"/>
          <a:srcRect l="2068" t="1487" r="2068" b="4121"/>
          <a:stretch/>
        </p:blipFill>
        <p:spPr>
          <a:xfrm>
            <a:off x="3059832" y="3682800"/>
            <a:ext cx="2540000" cy="2397600"/>
          </a:xfrm>
          <a:prstGeom prst="rect">
            <a:avLst/>
          </a:prstGeom>
        </p:spPr>
      </p:pic>
      <p:pic>
        <p:nvPicPr>
          <p:cNvPr id="7" name="Picture 6" descr="Cuff1_Cuff2_DES_Fro_Tem.png"/>
          <p:cNvPicPr>
            <a:picLocks noChangeAspect="1"/>
          </p:cNvPicPr>
          <p:nvPr/>
        </p:nvPicPr>
        <p:blipFill rotWithShape="1">
          <a:blip r:embed="rId5"/>
          <a:srcRect l="1411" t="2904" r="2778" b="2702"/>
          <a:stretch/>
        </p:blipFill>
        <p:spPr>
          <a:xfrm>
            <a:off x="6120000" y="3646800"/>
            <a:ext cx="2433600" cy="2397600"/>
          </a:xfrm>
          <a:prstGeom prst="rect">
            <a:avLst/>
          </a:prstGeom>
        </p:spPr>
      </p:pic>
      <p:sp>
        <p:nvSpPr>
          <p:cNvPr id="8" name="TextBox 7"/>
          <p:cNvSpPr txBox="1"/>
          <p:nvPr/>
        </p:nvSpPr>
        <p:spPr>
          <a:xfrm>
            <a:off x="3114600" y="6228020"/>
            <a:ext cx="5705872" cy="369332"/>
          </a:xfrm>
          <a:prstGeom prst="rect">
            <a:avLst/>
          </a:prstGeom>
          <a:noFill/>
        </p:spPr>
        <p:txBody>
          <a:bodyPr wrap="square" rtlCol="0">
            <a:spAutoFit/>
          </a:bodyPr>
          <a:lstStyle/>
          <a:p>
            <a:r>
              <a:rPr lang="en-US" dirty="0" err="1" smtClean="0"/>
              <a:t>Cuffdiff</a:t>
            </a:r>
            <a:r>
              <a:rPr lang="en-US" dirty="0" smtClean="0"/>
              <a:t> (</a:t>
            </a:r>
            <a:r>
              <a:rPr lang="en-US" dirty="0" err="1" smtClean="0"/>
              <a:t>v</a:t>
            </a:r>
            <a:r>
              <a:rPr lang="en-US" dirty="0" smtClean="0"/>
              <a:t> 1.3.0), Cuffdiff2 (</a:t>
            </a:r>
            <a:r>
              <a:rPr lang="en-US" dirty="0" err="1" smtClean="0"/>
              <a:t>v</a:t>
            </a:r>
            <a:r>
              <a:rPr lang="en-US" dirty="0" smtClean="0"/>
              <a:t> 2.0.2), </a:t>
            </a:r>
            <a:r>
              <a:rPr lang="en-US" dirty="0" err="1" smtClean="0"/>
              <a:t>DESeq</a:t>
            </a:r>
            <a:r>
              <a:rPr lang="en-US" dirty="0" smtClean="0"/>
              <a:t> (</a:t>
            </a:r>
            <a:r>
              <a:rPr lang="en-US" dirty="0" err="1" smtClean="0"/>
              <a:t>v</a:t>
            </a:r>
            <a:r>
              <a:rPr lang="en-US" dirty="0" smtClean="0"/>
              <a:t> 1.10.1) </a:t>
            </a:r>
            <a:endParaRPr lang="en-US" dirty="0"/>
          </a:p>
        </p:txBody>
      </p:sp>
      <p:sp>
        <p:nvSpPr>
          <p:cNvPr id="9" name="TextBox 8"/>
          <p:cNvSpPr txBox="1"/>
          <p:nvPr/>
        </p:nvSpPr>
        <p:spPr>
          <a:xfrm>
            <a:off x="2555776" y="3203684"/>
            <a:ext cx="3045951" cy="369332"/>
          </a:xfrm>
          <a:prstGeom prst="rect">
            <a:avLst/>
          </a:prstGeom>
          <a:noFill/>
        </p:spPr>
        <p:txBody>
          <a:bodyPr wrap="none" rtlCol="0">
            <a:spAutoFit/>
          </a:bodyPr>
          <a:lstStyle/>
          <a:p>
            <a:r>
              <a:rPr lang="en-US" dirty="0" smtClean="0">
                <a:solidFill>
                  <a:srgbClr val="008000"/>
                </a:solidFill>
              </a:rPr>
              <a:t>Frontal lobe </a:t>
            </a:r>
            <a:r>
              <a:rPr lang="en-US" dirty="0" err="1" smtClean="0">
                <a:solidFill>
                  <a:srgbClr val="008000"/>
                </a:solidFill>
              </a:rPr>
              <a:t>vs</a:t>
            </a:r>
            <a:r>
              <a:rPr lang="en-US" dirty="0" smtClean="0">
                <a:solidFill>
                  <a:srgbClr val="008000"/>
                </a:solidFill>
              </a:rPr>
              <a:t> Parietal lobe</a:t>
            </a:r>
            <a:endParaRPr lang="en-US" dirty="0">
              <a:solidFill>
                <a:srgbClr val="008000"/>
              </a:solidFill>
            </a:endParaRPr>
          </a:p>
        </p:txBody>
      </p:sp>
      <p:sp>
        <p:nvSpPr>
          <p:cNvPr id="10" name="TextBox 9"/>
          <p:cNvSpPr txBox="1"/>
          <p:nvPr/>
        </p:nvSpPr>
        <p:spPr>
          <a:xfrm>
            <a:off x="5581377" y="3203684"/>
            <a:ext cx="3208481" cy="369332"/>
          </a:xfrm>
          <a:prstGeom prst="rect">
            <a:avLst/>
          </a:prstGeom>
          <a:noFill/>
        </p:spPr>
        <p:txBody>
          <a:bodyPr wrap="none" rtlCol="0">
            <a:spAutoFit/>
          </a:bodyPr>
          <a:lstStyle/>
          <a:p>
            <a:r>
              <a:rPr lang="en-US" dirty="0" smtClean="0">
                <a:solidFill>
                  <a:srgbClr val="FF6600"/>
                </a:solidFill>
              </a:rPr>
              <a:t>Frontal lobe </a:t>
            </a:r>
            <a:r>
              <a:rPr lang="en-US" dirty="0" err="1" smtClean="0">
                <a:solidFill>
                  <a:srgbClr val="FF6600"/>
                </a:solidFill>
              </a:rPr>
              <a:t>vs</a:t>
            </a:r>
            <a:r>
              <a:rPr lang="en-US" dirty="0" smtClean="0">
                <a:solidFill>
                  <a:srgbClr val="FF6600"/>
                </a:solidFill>
              </a:rPr>
              <a:t> Temporal lobe</a:t>
            </a:r>
            <a:endParaRPr lang="en-US" dirty="0">
              <a:solidFill>
                <a:srgbClr val="FF66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8000"/>
                </a:solidFill>
              </a:rPr>
              <a:t>Performance of RNA-</a:t>
            </a:r>
            <a:r>
              <a:rPr lang="en-US" dirty="0" err="1" smtClean="0">
                <a:solidFill>
                  <a:srgbClr val="008000"/>
                </a:solidFill>
              </a:rPr>
              <a:t>Seq</a:t>
            </a:r>
            <a:endParaRPr lang="en-US" dirty="0">
              <a:solidFill>
                <a:srgbClr val="008000"/>
              </a:solidFill>
            </a:endParaRPr>
          </a:p>
        </p:txBody>
      </p:sp>
      <p:pic>
        <p:nvPicPr>
          <p:cNvPr id="7" name="Picture 6" descr="SEQ.tiff"/>
          <p:cNvPicPr>
            <a:picLocks noChangeAspect="1"/>
          </p:cNvPicPr>
          <p:nvPr/>
        </p:nvPicPr>
        <p:blipFill>
          <a:blip r:embed="rId3"/>
          <a:srcRect l="3150" t="1332"/>
          <a:stretch>
            <a:fillRect/>
          </a:stretch>
        </p:blipFill>
        <p:spPr>
          <a:xfrm>
            <a:off x="1560576" y="1510800"/>
            <a:ext cx="5811774" cy="466648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3" name="Group 9"/>
          <p:cNvGrpSpPr/>
          <p:nvPr/>
        </p:nvGrpSpPr>
        <p:grpSpPr>
          <a:xfrm>
            <a:off x="2819400" y="1703128"/>
            <a:ext cx="3657600" cy="4678200"/>
            <a:chOff x="2819400" y="1447800"/>
            <a:chExt cx="3657600" cy="4678200"/>
          </a:xfrm>
        </p:grpSpPr>
        <p:sp>
          <p:nvSpPr>
            <p:cNvPr id="5" name="Rounded Rectangle 4"/>
            <p:cNvSpPr/>
            <p:nvPr/>
          </p:nvSpPr>
          <p:spPr>
            <a:xfrm>
              <a:off x="2819400" y="14478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Experimental</a:t>
              </a:r>
              <a:r>
                <a:rPr lang="en-US" dirty="0" smtClean="0">
                  <a:solidFill>
                    <a:schemeClr val="tx1"/>
                  </a:solidFill>
                </a:rPr>
                <a:t> design</a:t>
              </a:r>
              <a:endParaRPr lang="en-US" dirty="0">
                <a:solidFill>
                  <a:schemeClr val="tx1"/>
                </a:solidFill>
              </a:endParaRPr>
            </a:p>
          </p:txBody>
        </p:sp>
        <p:sp>
          <p:nvSpPr>
            <p:cNvPr id="6" name="Rounded Rectangle 5"/>
            <p:cNvSpPr/>
            <p:nvPr/>
          </p:nvSpPr>
          <p:spPr>
            <a:xfrm>
              <a:off x="2819400" y="241935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Library preparation</a:t>
              </a:r>
              <a:endParaRPr lang="en-US" dirty="0">
                <a:solidFill>
                  <a:schemeClr val="tx1"/>
                </a:solidFill>
              </a:endParaRPr>
            </a:p>
          </p:txBody>
        </p:sp>
        <p:sp>
          <p:nvSpPr>
            <p:cNvPr id="7" name="Rounded Rectangle 6"/>
            <p:cNvSpPr/>
            <p:nvPr/>
          </p:nvSpPr>
          <p:spPr>
            <a:xfrm>
              <a:off x="2819400" y="33909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Sequencing</a:t>
              </a:r>
              <a:endParaRPr lang="en-US" dirty="0">
                <a:solidFill>
                  <a:schemeClr val="tx1"/>
                </a:solidFill>
              </a:endParaRPr>
            </a:p>
          </p:txBody>
        </p:sp>
        <p:sp>
          <p:nvSpPr>
            <p:cNvPr id="8" name="Rounded Rectangle 7"/>
            <p:cNvSpPr/>
            <p:nvPr/>
          </p:nvSpPr>
          <p:spPr>
            <a:xfrm>
              <a:off x="2819400" y="436245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Bioinformatic</a:t>
              </a:r>
              <a:r>
                <a:rPr lang="en-US" dirty="0" smtClean="0">
                  <a:solidFill>
                    <a:schemeClr val="tx1"/>
                  </a:solidFill>
                </a:rPr>
                <a:t> analysis</a:t>
              </a:r>
              <a:endParaRPr lang="en-US" dirty="0">
                <a:solidFill>
                  <a:schemeClr val="tx1"/>
                </a:solidFill>
              </a:endParaRPr>
            </a:p>
          </p:txBody>
        </p:sp>
        <p:sp>
          <p:nvSpPr>
            <p:cNvPr id="9" name="Rounded Rectangle 8"/>
            <p:cNvSpPr/>
            <p:nvPr/>
          </p:nvSpPr>
          <p:spPr>
            <a:xfrm>
              <a:off x="2819400" y="5334000"/>
              <a:ext cx="3657600" cy="792000"/>
            </a:xfrm>
            <a:prstGeom prst="roundRect">
              <a:avLst/>
            </a:prstGeom>
            <a:solidFill>
              <a:schemeClr val="bg2"/>
            </a:solid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Validation</a:t>
              </a:r>
              <a:endParaRPr lang="en-US" dirty="0">
                <a:solidFill>
                  <a:schemeClr val="tx1"/>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9936"/>
            <a:ext cx="8229600" cy="4662264"/>
          </a:xfrm>
        </p:spPr>
        <p:txBody>
          <a:bodyPr/>
          <a:lstStyle/>
          <a:p>
            <a:pPr>
              <a:spcBef>
                <a:spcPts val="1200"/>
              </a:spcBef>
            </a:pPr>
            <a:r>
              <a:rPr lang="en-US" sz="2200" dirty="0" smtClean="0">
                <a:latin typeface="Arial"/>
                <a:cs typeface="Arial"/>
              </a:rPr>
              <a:t>Validation is necessary in order to publish</a:t>
            </a:r>
          </a:p>
          <a:p>
            <a:pPr>
              <a:spcBef>
                <a:spcPts val="1200"/>
              </a:spcBef>
            </a:pPr>
            <a:r>
              <a:rPr lang="en-US" sz="2200" dirty="0" smtClean="0">
                <a:latin typeface="Arial"/>
                <a:cs typeface="Arial"/>
              </a:rPr>
              <a:t>No gold standard</a:t>
            </a:r>
          </a:p>
          <a:p>
            <a:pPr>
              <a:spcBef>
                <a:spcPts val="1200"/>
              </a:spcBef>
            </a:pPr>
            <a:r>
              <a:rPr lang="en-US" sz="2200" dirty="0" err="1" smtClean="0">
                <a:latin typeface="Arial"/>
                <a:cs typeface="Arial"/>
              </a:rPr>
              <a:t>qPCR</a:t>
            </a:r>
            <a:r>
              <a:rPr lang="en-US" sz="2200" dirty="0" smtClean="0">
                <a:latin typeface="Arial"/>
                <a:cs typeface="Arial"/>
              </a:rPr>
              <a:t> often used but not necessarily a gold standard (SEQC study)</a:t>
            </a:r>
          </a:p>
          <a:p>
            <a:pPr lvl="1">
              <a:buSzPct val="50000"/>
              <a:buFont typeface="Wingdings" charset="2"/>
              <a:buChar char="Ø"/>
            </a:pPr>
            <a:r>
              <a:rPr lang="en-US" sz="2200" dirty="0" smtClean="0">
                <a:solidFill>
                  <a:srgbClr val="768D5A"/>
                </a:solidFill>
                <a:latin typeface="Arial"/>
                <a:cs typeface="Arial"/>
              </a:rPr>
              <a:t>Number of genes</a:t>
            </a:r>
          </a:p>
          <a:p>
            <a:pPr lvl="1">
              <a:buSzPct val="50000"/>
              <a:buFont typeface="Wingdings" charset="2"/>
              <a:buChar char="Ø"/>
            </a:pPr>
            <a:r>
              <a:rPr lang="en-US" sz="2200" dirty="0" err="1" smtClean="0">
                <a:solidFill>
                  <a:srgbClr val="768D5A"/>
                </a:solidFill>
                <a:latin typeface="Arial"/>
                <a:cs typeface="Arial"/>
              </a:rPr>
              <a:t>Isoforms</a:t>
            </a:r>
            <a:endParaRPr lang="en-US" sz="2200" dirty="0" smtClean="0">
              <a:solidFill>
                <a:srgbClr val="768D5A"/>
              </a:solidFill>
              <a:latin typeface="Arial"/>
              <a:cs typeface="Arial"/>
            </a:endParaRPr>
          </a:p>
          <a:p>
            <a:pPr>
              <a:spcBef>
                <a:spcPts val="1200"/>
              </a:spcBef>
            </a:pPr>
            <a:r>
              <a:rPr lang="en-US" sz="2200" dirty="0" smtClean="0">
                <a:latin typeface="Arial"/>
                <a:cs typeface="Arial"/>
              </a:rPr>
              <a:t>Other possibilities </a:t>
            </a:r>
          </a:p>
          <a:p>
            <a:pPr lvl="1">
              <a:buSzPct val="50000"/>
              <a:buFont typeface="Wingdings" charset="2"/>
              <a:buChar char="Ø"/>
            </a:pPr>
            <a:r>
              <a:rPr lang="en-US" sz="2200" dirty="0" smtClean="0">
                <a:solidFill>
                  <a:srgbClr val="768D5A"/>
                </a:solidFill>
                <a:latin typeface="Arial"/>
                <a:cs typeface="Arial"/>
              </a:rPr>
              <a:t>Microarray</a:t>
            </a:r>
          </a:p>
          <a:p>
            <a:pPr lvl="1">
              <a:buSzPct val="50000"/>
              <a:buFont typeface="Wingdings" charset="2"/>
              <a:buChar char="Ø"/>
            </a:pPr>
            <a:r>
              <a:rPr lang="en-US" sz="2200" dirty="0" smtClean="0">
                <a:solidFill>
                  <a:srgbClr val="768D5A"/>
                </a:solidFill>
                <a:latin typeface="Arial"/>
                <a:cs typeface="Arial"/>
              </a:rPr>
              <a:t>Proteomics (Mass spec)</a:t>
            </a:r>
          </a:p>
          <a:p>
            <a:pPr lvl="1">
              <a:buSzPct val="50000"/>
              <a:buFont typeface="Wingdings" charset="2"/>
              <a:buChar char="Ø"/>
            </a:pPr>
            <a:r>
              <a:rPr lang="en-US" sz="2200" dirty="0" smtClean="0">
                <a:solidFill>
                  <a:srgbClr val="768D5A"/>
                </a:solidFill>
                <a:latin typeface="Arial"/>
                <a:cs typeface="Arial"/>
              </a:rPr>
              <a:t>Comparative analysis with other published data sets</a:t>
            </a:r>
          </a:p>
          <a:p>
            <a:pPr lvl="1">
              <a:buSzPct val="50000"/>
              <a:buFont typeface="Wingdings" charset="2"/>
              <a:buChar char="Ø"/>
            </a:pPr>
            <a:endParaRPr lang="en-US" sz="1800" dirty="0" smtClean="0"/>
          </a:p>
        </p:txBody>
      </p:sp>
      <p:sp>
        <p:nvSpPr>
          <p:cNvPr id="2" name="Title 1"/>
          <p:cNvSpPr>
            <a:spLocks noGrp="1"/>
          </p:cNvSpPr>
          <p:nvPr>
            <p:ph type="title"/>
          </p:nvPr>
        </p:nvSpPr>
        <p:spPr/>
        <p:txBody>
          <a:bodyPr/>
          <a:lstStyle/>
          <a:p>
            <a:r>
              <a:rPr lang="en-US" dirty="0" smtClean="0">
                <a:solidFill>
                  <a:srgbClr val="008000"/>
                </a:solidFill>
              </a:rPr>
              <a:t>Validation</a:t>
            </a:r>
            <a:endParaRPr lang="en-US" dirty="0">
              <a:solidFill>
                <a:srgbClr val="008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367408"/>
            <a:ext cx="8735888" cy="1701552"/>
          </a:xfrm>
        </p:spPr>
        <p:txBody>
          <a:bodyPr/>
          <a:lstStyle/>
          <a:p>
            <a:pPr>
              <a:spcBef>
                <a:spcPts val="1000"/>
              </a:spcBef>
            </a:pPr>
            <a:r>
              <a:rPr lang="en-US" sz="2400" dirty="0" smtClean="0">
                <a:latin typeface="Arial"/>
                <a:cs typeface="Arial"/>
              </a:rPr>
              <a:t>Toy data set (small subset): time and computer constraints</a:t>
            </a:r>
          </a:p>
          <a:p>
            <a:pPr>
              <a:spcBef>
                <a:spcPts val="1000"/>
              </a:spcBef>
            </a:pPr>
            <a:r>
              <a:rPr lang="en-US" sz="2400" dirty="0" smtClean="0">
                <a:latin typeface="Arial"/>
                <a:cs typeface="Arial"/>
              </a:rPr>
              <a:t>Compare development stages (2 cell </a:t>
            </a:r>
            <a:r>
              <a:rPr lang="en-US" sz="2400" dirty="0" err="1" smtClean="0">
                <a:latin typeface="Arial"/>
                <a:cs typeface="Arial"/>
              </a:rPr>
              <a:t>vs</a:t>
            </a:r>
            <a:r>
              <a:rPr lang="en-US" sz="2400" dirty="0" smtClean="0">
                <a:latin typeface="Arial"/>
                <a:cs typeface="Arial"/>
              </a:rPr>
              <a:t> 6 </a:t>
            </a:r>
            <a:r>
              <a:rPr lang="en-US" sz="2400" dirty="0" err="1" smtClean="0">
                <a:latin typeface="Arial"/>
                <a:cs typeface="Arial"/>
              </a:rPr>
              <a:t>hrs</a:t>
            </a:r>
            <a:r>
              <a:rPr lang="en-US" sz="2400" dirty="0" smtClean="0">
                <a:latin typeface="Arial"/>
                <a:cs typeface="Arial"/>
              </a:rPr>
              <a:t>)</a:t>
            </a:r>
          </a:p>
        </p:txBody>
      </p:sp>
      <p:sp>
        <p:nvSpPr>
          <p:cNvPr id="2" name="Title 1"/>
          <p:cNvSpPr>
            <a:spLocks noGrp="1"/>
          </p:cNvSpPr>
          <p:nvPr>
            <p:ph type="title"/>
          </p:nvPr>
        </p:nvSpPr>
        <p:spPr>
          <a:xfrm>
            <a:off x="457200" y="476672"/>
            <a:ext cx="4114800" cy="818728"/>
          </a:xfrm>
        </p:spPr>
        <p:txBody>
          <a:bodyPr/>
          <a:lstStyle/>
          <a:p>
            <a:r>
              <a:rPr lang="en-US" dirty="0" smtClean="0">
                <a:solidFill>
                  <a:srgbClr val="008000"/>
                </a:solidFill>
              </a:rPr>
              <a:t>Today’s exercises </a:t>
            </a:r>
            <a:endParaRPr lang="en-US" dirty="0">
              <a:solidFill>
                <a:srgbClr val="008000"/>
              </a:solidFill>
            </a:endParaRPr>
          </a:p>
        </p:txBody>
      </p:sp>
      <p:grpSp>
        <p:nvGrpSpPr>
          <p:cNvPr id="10" name="Group 9"/>
          <p:cNvGrpSpPr/>
          <p:nvPr/>
        </p:nvGrpSpPr>
        <p:grpSpPr>
          <a:xfrm>
            <a:off x="323528" y="3068960"/>
            <a:ext cx="3429000" cy="2664326"/>
            <a:chOff x="323528" y="3068960"/>
            <a:chExt cx="3429000" cy="2664326"/>
          </a:xfrm>
        </p:grpSpPr>
        <p:pic>
          <p:nvPicPr>
            <p:cNvPr id="4" name="Picture 3" descr="danio.jpg"/>
            <p:cNvPicPr>
              <a:picLocks noChangeAspect="1"/>
            </p:cNvPicPr>
            <p:nvPr/>
          </p:nvPicPr>
          <p:blipFill>
            <a:blip r:embed="rId2"/>
            <a:stretch>
              <a:fillRect/>
            </a:stretch>
          </p:blipFill>
          <p:spPr>
            <a:xfrm>
              <a:off x="323528" y="3573016"/>
              <a:ext cx="3429000" cy="2160270"/>
            </a:xfrm>
            <a:prstGeom prst="rect">
              <a:avLst/>
            </a:prstGeom>
          </p:spPr>
        </p:pic>
        <p:sp>
          <p:nvSpPr>
            <p:cNvPr id="6" name="TextBox 5"/>
            <p:cNvSpPr txBox="1"/>
            <p:nvPr/>
          </p:nvSpPr>
          <p:spPr>
            <a:xfrm>
              <a:off x="971600" y="3068960"/>
              <a:ext cx="2109948" cy="307777"/>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400" b="1" i="0" u="none" strike="noStrike" kern="1200" cap="none" spc="0" normalizeH="0" baseline="0" noProof="0" dirty="0" err="1" smtClean="0">
                  <a:ln>
                    <a:noFill/>
                  </a:ln>
                  <a:solidFill>
                    <a:schemeClr val="tx1"/>
                  </a:solidFill>
                  <a:effectLst/>
                  <a:uLnTx/>
                  <a:uFillTx/>
                  <a:latin typeface="Sommet bold"/>
                  <a:ea typeface="+mn-ea"/>
                  <a:cs typeface="+mn-cs"/>
                </a:rPr>
                <a:t>Zebrafish</a:t>
              </a:r>
              <a:r>
                <a:rPr kumimoji="0" lang="en-US" sz="1400" b="1" i="0" u="none" strike="noStrike" kern="1200" cap="none" spc="0" normalizeH="0" baseline="0" noProof="0" dirty="0" smtClean="0">
                  <a:ln>
                    <a:noFill/>
                  </a:ln>
                  <a:solidFill>
                    <a:schemeClr val="tx1"/>
                  </a:solidFill>
                  <a:effectLst/>
                  <a:uLnTx/>
                  <a:uFillTx/>
                  <a:latin typeface="Sommet bold"/>
                  <a:ea typeface="+mn-ea"/>
                  <a:cs typeface="+mn-cs"/>
                </a:rPr>
                <a:t> (</a:t>
              </a:r>
              <a:r>
                <a:rPr kumimoji="0" lang="en-US" sz="1400" b="1" i="1" u="none" strike="noStrike" kern="1200" cap="none" spc="0" normalizeH="0" baseline="0" noProof="0" dirty="0" err="1" smtClean="0">
                  <a:ln>
                    <a:noFill/>
                  </a:ln>
                  <a:solidFill>
                    <a:schemeClr val="tx1"/>
                  </a:solidFill>
                  <a:effectLst/>
                  <a:uLnTx/>
                  <a:uFillTx/>
                  <a:latin typeface="Sommet bold"/>
                  <a:ea typeface="+mn-ea"/>
                  <a:cs typeface="+mn-cs"/>
                </a:rPr>
                <a:t>Danio</a:t>
              </a:r>
              <a:r>
                <a:rPr kumimoji="0" lang="en-US" sz="1400" b="1" i="1" u="none" strike="noStrike" kern="1200" cap="none" spc="0" normalizeH="0" baseline="0" noProof="0" dirty="0" smtClean="0">
                  <a:ln>
                    <a:noFill/>
                  </a:ln>
                  <a:solidFill>
                    <a:schemeClr val="tx1"/>
                  </a:solidFill>
                  <a:effectLst/>
                  <a:uLnTx/>
                  <a:uFillTx/>
                  <a:latin typeface="Sommet bold"/>
                  <a:ea typeface="+mn-ea"/>
                  <a:cs typeface="+mn-cs"/>
                </a:rPr>
                <a:t> </a:t>
              </a:r>
              <a:r>
                <a:rPr kumimoji="0" lang="en-US" sz="1400" b="1" i="1" u="none" strike="noStrike" kern="1200" cap="none" spc="0" normalizeH="0" baseline="0" noProof="0" dirty="0" err="1" smtClean="0">
                  <a:ln>
                    <a:noFill/>
                  </a:ln>
                  <a:solidFill>
                    <a:schemeClr val="tx1"/>
                  </a:solidFill>
                  <a:effectLst/>
                  <a:uLnTx/>
                  <a:uFillTx/>
                  <a:latin typeface="Sommet bold"/>
                  <a:ea typeface="+mn-ea"/>
                  <a:cs typeface="+mn-cs"/>
                </a:rPr>
                <a:t>rerio</a:t>
              </a:r>
              <a:r>
                <a:rPr kumimoji="0" lang="en-US" sz="1400" b="1" i="0" u="none" strike="noStrike" kern="1200" cap="none" spc="0" normalizeH="0" baseline="0" noProof="0" dirty="0" smtClean="0">
                  <a:ln>
                    <a:noFill/>
                  </a:ln>
                  <a:solidFill>
                    <a:schemeClr val="tx1"/>
                  </a:solidFill>
                  <a:effectLst/>
                  <a:uLnTx/>
                  <a:uFillTx/>
                  <a:latin typeface="Sommet bold"/>
                  <a:ea typeface="+mn-ea"/>
                  <a:cs typeface="+mn-cs"/>
                </a:rPr>
                <a:t>) </a:t>
              </a:r>
            </a:p>
          </p:txBody>
        </p:sp>
      </p:grpSp>
      <p:grpSp>
        <p:nvGrpSpPr>
          <p:cNvPr id="9" name="Group 8"/>
          <p:cNvGrpSpPr>
            <a:grpSpLocks noChangeAspect="1"/>
          </p:cNvGrpSpPr>
          <p:nvPr/>
        </p:nvGrpSpPr>
        <p:grpSpPr>
          <a:xfrm>
            <a:off x="3893252" y="2492896"/>
            <a:ext cx="4999228" cy="4266184"/>
            <a:chOff x="5029200" y="2743200"/>
            <a:chExt cx="3845560" cy="3281680"/>
          </a:xfrm>
        </p:grpSpPr>
        <p:pic>
          <p:nvPicPr>
            <p:cNvPr id="5" name="Picture 4" descr="danio_development.jpg"/>
            <p:cNvPicPr>
              <a:picLocks noChangeAspect="1"/>
            </p:cNvPicPr>
            <p:nvPr/>
          </p:nvPicPr>
          <p:blipFill>
            <a:blip r:embed="rId3"/>
            <a:stretch>
              <a:fillRect/>
            </a:stretch>
          </p:blipFill>
          <p:spPr>
            <a:xfrm>
              <a:off x="5029200" y="2743200"/>
              <a:ext cx="3845560" cy="3281680"/>
            </a:xfrm>
            <a:prstGeom prst="rect">
              <a:avLst/>
            </a:prstGeom>
          </p:spPr>
        </p:pic>
        <p:sp>
          <p:nvSpPr>
            <p:cNvPr id="7" name="Oval 6"/>
            <p:cNvSpPr>
              <a:spLocks noChangeAspect="1"/>
            </p:cNvSpPr>
            <p:nvPr/>
          </p:nvSpPr>
          <p:spPr>
            <a:xfrm>
              <a:off x="5516880" y="2819400"/>
              <a:ext cx="731520" cy="73152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7162800" y="4495800"/>
              <a:ext cx="731520" cy="73152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747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439416"/>
            <a:ext cx="8496944" cy="4149824"/>
          </a:xfrm>
        </p:spPr>
        <p:txBody>
          <a:bodyPr/>
          <a:lstStyle/>
          <a:p>
            <a:pPr>
              <a:spcBef>
                <a:spcPts val="1000"/>
              </a:spcBef>
            </a:pPr>
            <a:r>
              <a:rPr lang="en-US" sz="2400" dirty="0" smtClean="0">
                <a:latin typeface="Arial"/>
                <a:cs typeface="Arial"/>
              </a:rPr>
              <a:t>You are given the </a:t>
            </a:r>
            <a:r>
              <a:rPr lang="en-US" sz="2400" dirty="0" err="1" smtClean="0">
                <a:latin typeface="Arial"/>
                <a:cs typeface="Arial"/>
              </a:rPr>
              <a:t>fastq</a:t>
            </a:r>
            <a:r>
              <a:rPr lang="en-US" sz="2400" dirty="0" smtClean="0">
                <a:latin typeface="Arial"/>
                <a:cs typeface="Arial"/>
              </a:rPr>
              <a:t> read file for the 6h sample</a:t>
            </a:r>
          </a:p>
          <a:p>
            <a:pPr>
              <a:spcBef>
                <a:spcPts val="1000"/>
              </a:spcBef>
            </a:pPr>
            <a:r>
              <a:rPr lang="en-US" sz="2400" dirty="0" smtClean="0">
                <a:latin typeface="Arial"/>
                <a:cs typeface="Arial"/>
              </a:rPr>
              <a:t>Use</a:t>
            </a:r>
            <a:r>
              <a:rPr lang="en-US" sz="2400" dirty="0" smtClean="0">
                <a:solidFill>
                  <a:srgbClr val="FF0000"/>
                </a:solidFill>
                <a:latin typeface="Arial"/>
                <a:cs typeface="Arial"/>
              </a:rPr>
              <a:t> Tophat2</a:t>
            </a:r>
            <a:r>
              <a:rPr lang="en-US" sz="2400" dirty="0" smtClean="0">
                <a:latin typeface="Arial"/>
                <a:cs typeface="Arial"/>
              </a:rPr>
              <a:t> to map 6h sample to reference genome</a:t>
            </a:r>
          </a:p>
          <a:p>
            <a:pPr>
              <a:spcBef>
                <a:spcPts val="1000"/>
              </a:spcBef>
            </a:pPr>
            <a:r>
              <a:rPr lang="en-US" sz="2400" dirty="0" smtClean="0">
                <a:latin typeface="Arial"/>
                <a:cs typeface="Arial"/>
              </a:rPr>
              <a:t>We have already mapped the 2 cell data for you</a:t>
            </a:r>
          </a:p>
          <a:p>
            <a:pPr>
              <a:spcBef>
                <a:spcPts val="1000"/>
              </a:spcBef>
            </a:pPr>
            <a:r>
              <a:rPr lang="en-US" sz="2400" dirty="0" smtClean="0">
                <a:latin typeface="Arial"/>
                <a:cs typeface="Arial"/>
              </a:rPr>
              <a:t>While the mapping is proceeding (~ 20 minutes) look at the files we have already created for the 2 cell data</a:t>
            </a:r>
          </a:p>
          <a:p>
            <a:pPr marL="109537" indent="0">
              <a:spcBef>
                <a:spcPts val="1000"/>
              </a:spcBef>
              <a:buNone/>
            </a:pPr>
            <a:endParaRPr lang="en-US" sz="2400" dirty="0" smtClean="0">
              <a:latin typeface="Arial"/>
              <a:cs typeface="Arial"/>
            </a:endParaRPr>
          </a:p>
          <a:p>
            <a:pPr marL="109537" indent="0">
              <a:spcBef>
                <a:spcPts val="1000"/>
              </a:spcBef>
              <a:buNone/>
            </a:pPr>
            <a:r>
              <a:rPr lang="en-US" sz="2400" dirty="0" smtClean="0">
                <a:latin typeface="Arial"/>
                <a:cs typeface="Arial"/>
              </a:rPr>
              <a:t>Then</a:t>
            </a:r>
          </a:p>
          <a:p>
            <a:pPr>
              <a:spcBef>
                <a:spcPts val="1000"/>
              </a:spcBef>
            </a:pPr>
            <a:r>
              <a:rPr lang="en-US" sz="2400" dirty="0" smtClean="0">
                <a:solidFill>
                  <a:srgbClr val="000000"/>
                </a:solidFill>
                <a:latin typeface="Arial"/>
                <a:cs typeface="Arial"/>
              </a:rPr>
              <a:t>Use</a:t>
            </a:r>
            <a:r>
              <a:rPr lang="en-US" sz="2400" dirty="0" smtClean="0">
                <a:solidFill>
                  <a:srgbClr val="FF0000"/>
                </a:solidFill>
                <a:latin typeface="Arial"/>
                <a:cs typeface="Arial"/>
              </a:rPr>
              <a:t> </a:t>
            </a:r>
            <a:r>
              <a:rPr lang="en-US" sz="2400" dirty="0" err="1" smtClean="0">
                <a:solidFill>
                  <a:srgbClr val="FF0000"/>
                </a:solidFill>
                <a:latin typeface="Arial"/>
                <a:cs typeface="Arial"/>
              </a:rPr>
              <a:t>Samtools</a:t>
            </a:r>
            <a:r>
              <a:rPr lang="en-US" sz="2400" dirty="0" smtClean="0">
                <a:latin typeface="Arial"/>
                <a:cs typeface="Arial"/>
              </a:rPr>
              <a:t> to sort your bam file</a:t>
            </a:r>
          </a:p>
          <a:p>
            <a:pPr>
              <a:spcBef>
                <a:spcPts val="1000"/>
              </a:spcBef>
            </a:pPr>
            <a:r>
              <a:rPr lang="en-US" sz="2400" dirty="0" smtClean="0">
                <a:latin typeface="Arial"/>
                <a:cs typeface="Arial"/>
              </a:rPr>
              <a:t>View the </a:t>
            </a:r>
            <a:r>
              <a:rPr lang="en-US" sz="2400" dirty="0" err="1" smtClean="0">
                <a:latin typeface="Arial"/>
                <a:cs typeface="Arial"/>
              </a:rPr>
              <a:t>sorted.bam</a:t>
            </a:r>
            <a:r>
              <a:rPr lang="en-US" sz="2400" dirty="0" smtClean="0">
                <a:latin typeface="Arial"/>
                <a:cs typeface="Arial"/>
              </a:rPr>
              <a:t> with IGV</a:t>
            </a:r>
          </a:p>
        </p:txBody>
      </p:sp>
      <p:sp>
        <p:nvSpPr>
          <p:cNvPr id="2" name="Title 1"/>
          <p:cNvSpPr>
            <a:spLocks noGrp="1"/>
          </p:cNvSpPr>
          <p:nvPr>
            <p:ph type="title"/>
          </p:nvPr>
        </p:nvSpPr>
        <p:spPr>
          <a:xfrm>
            <a:off x="457200" y="522040"/>
            <a:ext cx="8363272" cy="818728"/>
          </a:xfrm>
        </p:spPr>
        <p:txBody>
          <a:bodyPr/>
          <a:lstStyle/>
          <a:p>
            <a:r>
              <a:rPr lang="en-US" dirty="0" smtClean="0">
                <a:solidFill>
                  <a:srgbClr val="008000"/>
                </a:solidFill>
              </a:rPr>
              <a:t>Between morning tea and lunch </a:t>
            </a:r>
            <a:endParaRPr lang="en-US" dirty="0">
              <a:solidFill>
                <a:srgbClr val="008000"/>
              </a:solidFill>
            </a:endParaRPr>
          </a:p>
        </p:txBody>
      </p:sp>
      <p:grpSp>
        <p:nvGrpSpPr>
          <p:cNvPr id="10" name="Group 9"/>
          <p:cNvGrpSpPr/>
          <p:nvPr/>
        </p:nvGrpSpPr>
        <p:grpSpPr>
          <a:xfrm>
            <a:off x="5463480" y="3861018"/>
            <a:ext cx="3429000" cy="2664326"/>
            <a:chOff x="323528" y="3068960"/>
            <a:chExt cx="3429000" cy="2664326"/>
          </a:xfrm>
        </p:grpSpPr>
        <p:pic>
          <p:nvPicPr>
            <p:cNvPr id="11" name="Picture 10" descr="danio.jpg"/>
            <p:cNvPicPr>
              <a:picLocks noChangeAspect="1"/>
            </p:cNvPicPr>
            <p:nvPr/>
          </p:nvPicPr>
          <p:blipFill>
            <a:blip r:embed="rId2"/>
            <a:stretch>
              <a:fillRect/>
            </a:stretch>
          </p:blipFill>
          <p:spPr>
            <a:xfrm>
              <a:off x="323528" y="3573016"/>
              <a:ext cx="3429000" cy="2160270"/>
            </a:xfrm>
            <a:prstGeom prst="rect">
              <a:avLst/>
            </a:prstGeom>
          </p:spPr>
        </p:pic>
        <p:sp>
          <p:nvSpPr>
            <p:cNvPr id="12" name="TextBox 11"/>
            <p:cNvSpPr txBox="1"/>
            <p:nvPr/>
          </p:nvSpPr>
          <p:spPr>
            <a:xfrm>
              <a:off x="971600" y="3068960"/>
              <a:ext cx="2109948" cy="307777"/>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400" b="1" i="0" u="none" strike="noStrike" kern="1200" cap="none" spc="0" normalizeH="0" baseline="0" noProof="0" dirty="0" err="1" smtClean="0">
                  <a:ln>
                    <a:noFill/>
                  </a:ln>
                  <a:solidFill>
                    <a:schemeClr val="tx1"/>
                  </a:solidFill>
                  <a:effectLst/>
                  <a:uLnTx/>
                  <a:uFillTx/>
                  <a:latin typeface="Sommet bold"/>
                  <a:ea typeface="+mn-ea"/>
                  <a:cs typeface="+mn-cs"/>
                </a:rPr>
                <a:t>Zebrafish</a:t>
              </a:r>
              <a:r>
                <a:rPr kumimoji="0" lang="en-US" sz="1400" b="1" i="0" u="none" strike="noStrike" kern="1200" cap="none" spc="0" normalizeH="0" baseline="0" noProof="0" dirty="0" smtClean="0">
                  <a:ln>
                    <a:noFill/>
                  </a:ln>
                  <a:solidFill>
                    <a:schemeClr val="tx1"/>
                  </a:solidFill>
                  <a:effectLst/>
                  <a:uLnTx/>
                  <a:uFillTx/>
                  <a:latin typeface="Sommet bold"/>
                  <a:ea typeface="+mn-ea"/>
                  <a:cs typeface="+mn-cs"/>
                </a:rPr>
                <a:t> (</a:t>
              </a:r>
              <a:r>
                <a:rPr kumimoji="0" lang="en-US" sz="1400" b="1" i="1" u="none" strike="noStrike" kern="1200" cap="none" spc="0" normalizeH="0" baseline="0" noProof="0" dirty="0" err="1" smtClean="0">
                  <a:ln>
                    <a:noFill/>
                  </a:ln>
                  <a:solidFill>
                    <a:schemeClr val="tx1"/>
                  </a:solidFill>
                  <a:effectLst/>
                  <a:uLnTx/>
                  <a:uFillTx/>
                  <a:latin typeface="Sommet bold"/>
                  <a:ea typeface="+mn-ea"/>
                  <a:cs typeface="+mn-cs"/>
                </a:rPr>
                <a:t>Danio</a:t>
              </a:r>
              <a:r>
                <a:rPr kumimoji="0" lang="en-US" sz="1400" b="1" i="1" u="none" strike="noStrike" kern="1200" cap="none" spc="0" normalizeH="0" baseline="0" noProof="0" dirty="0" smtClean="0">
                  <a:ln>
                    <a:noFill/>
                  </a:ln>
                  <a:solidFill>
                    <a:schemeClr val="tx1"/>
                  </a:solidFill>
                  <a:effectLst/>
                  <a:uLnTx/>
                  <a:uFillTx/>
                  <a:latin typeface="Sommet bold"/>
                  <a:ea typeface="+mn-ea"/>
                  <a:cs typeface="+mn-cs"/>
                </a:rPr>
                <a:t> </a:t>
              </a:r>
              <a:r>
                <a:rPr kumimoji="0" lang="en-US" sz="1400" b="1" i="1" u="none" strike="noStrike" kern="1200" cap="none" spc="0" normalizeH="0" baseline="0" noProof="0" dirty="0" err="1" smtClean="0">
                  <a:ln>
                    <a:noFill/>
                  </a:ln>
                  <a:solidFill>
                    <a:schemeClr val="tx1"/>
                  </a:solidFill>
                  <a:effectLst/>
                  <a:uLnTx/>
                  <a:uFillTx/>
                  <a:latin typeface="Sommet bold"/>
                  <a:ea typeface="+mn-ea"/>
                  <a:cs typeface="+mn-cs"/>
                </a:rPr>
                <a:t>rerio</a:t>
              </a:r>
              <a:r>
                <a:rPr kumimoji="0" lang="en-US" sz="1400" b="1" i="0" u="none" strike="noStrike" kern="1200" cap="none" spc="0" normalizeH="0" baseline="0" noProof="0" dirty="0" smtClean="0">
                  <a:ln>
                    <a:noFill/>
                  </a:ln>
                  <a:solidFill>
                    <a:schemeClr val="tx1"/>
                  </a:solidFill>
                  <a:effectLst/>
                  <a:uLnTx/>
                  <a:uFillTx/>
                  <a:latin typeface="Sommet bold"/>
                  <a:ea typeface="+mn-ea"/>
                  <a:cs typeface="+mn-cs"/>
                </a:rPr>
                <a:t>) </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367408"/>
            <a:ext cx="8640960" cy="3213720"/>
          </a:xfrm>
        </p:spPr>
        <p:txBody>
          <a:bodyPr/>
          <a:lstStyle/>
          <a:p>
            <a:pPr>
              <a:spcBef>
                <a:spcPts val="1000"/>
              </a:spcBef>
            </a:pPr>
            <a:r>
              <a:rPr lang="en-US" sz="2400" dirty="0" smtClean="0">
                <a:solidFill>
                  <a:srgbClr val="000000"/>
                </a:solidFill>
                <a:latin typeface="Arial"/>
                <a:cs typeface="Arial"/>
              </a:rPr>
              <a:t>Use</a:t>
            </a:r>
            <a:r>
              <a:rPr lang="en-US" sz="2400" dirty="0" smtClean="0">
                <a:solidFill>
                  <a:srgbClr val="FF0000"/>
                </a:solidFill>
                <a:latin typeface="Arial"/>
                <a:cs typeface="Arial"/>
              </a:rPr>
              <a:t> Cufflinks</a:t>
            </a:r>
            <a:r>
              <a:rPr lang="en-US" sz="2400" dirty="0" smtClean="0">
                <a:latin typeface="Arial"/>
                <a:cs typeface="Arial"/>
              </a:rPr>
              <a:t> to assemble </a:t>
            </a:r>
            <a:r>
              <a:rPr lang="en-US" sz="2400" dirty="0" err="1" smtClean="0">
                <a:latin typeface="Arial"/>
                <a:cs typeface="Arial"/>
              </a:rPr>
              <a:t>transcriptome</a:t>
            </a:r>
            <a:r>
              <a:rPr lang="en-US" sz="2400" dirty="0" smtClean="0">
                <a:latin typeface="Arial"/>
                <a:cs typeface="Arial"/>
              </a:rPr>
              <a:t> from the zebra fish bam files (both 2 cell and 6 h bam files)</a:t>
            </a:r>
          </a:p>
          <a:p>
            <a:pPr>
              <a:spcBef>
                <a:spcPts val="1000"/>
              </a:spcBef>
            </a:pPr>
            <a:r>
              <a:rPr lang="en-US" sz="2400" dirty="0" smtClean="0">
                <a:latin typeface="Arial"/>
                <a:cs typeface="Arial"/>
              </a:rPr>
              <a:t>Output = </a:t>
            </a:r>
            <a:r>
              <a:rPr lang="en-US" sz="2400" dirty="0" smtClean="0">
                <a:solidFill>
                  <a:srgbClr val="0000FF"/>
                </a:solidFill>
                <a:latin typeface="Arial"/>
                <a:cs typeface="Arial"/>
              </a:rPr>
              <a:t>ZV9_2cells_gtf</a:t>
            </a:r>
            <a:r>
              <a:rPr lang="en-US" sz="2400" dirty="0" smtClean="0">
                <a:latin typeface="Arial"/>
                <a:cs typeface="Arial"/>
              </a:rPr>
              <a:t> and </a:t>
            </a:r>
            <a:r>
              <a:rPr lang="en-US" sz="2400" dirty="0" smtClean="0">
                <a:solidFill>
                  <a:srgbClr val="0000FF"/>
                </a:solidFill>
                <a:latin typeface="Arial"/>
                <a:cs typeface="Arial"/>
              </a:rPr>
              <a:t>ZV9_6h_gtf</a:t>
            </a:r>
          </a:p>
          <a:p>
            <a:pPr>
              <a:spcBef>
                <a:spcPts val="1000"/>
              </a:spcBef>
            </a:pPr>
            <a:r>
              <a:rPr lang="en-US" sz="2400" dirty="0" smtClean="0">
                <a:latin typeface="Arial"/>
                <a:cs typeface="Arial"/>
              </a:rPr>
              <a:t>View with IGV and compare with </a:t>
            </a:r>
            <a:r>
              <a:rPr lang="en-US" sz="2400" dirty="0" err="1" smtClean="0">
                <a:latin typeface="Arial"/>
                <a:cs typeface="Arial"/>
              </a:rPr>
              <a:t>gtf</a:t>
            </a:r>
            <a:r>
              <a:rPr lang="en-US" sz="2400" dirty="0" smtClean="0">
                <a:latin typeface="Arial"/>
                <a:cs typeface="Arial"/>
              </a:rPr>
              <a:t> files we have already compiled for you </a:t>
            </a:r>
          </a:p>
          <a:p>
            <a:pPr>
              <a:spcBef>
                <a:spcPts val="1000"/>
              </a:spcBef>
            </a:pPr>
            <a:r>
              <a:rPr lang="en-US" sz="2400" dirty="0" smtClean="0">
                <a:latin typeface="Arial"/>
                <a:cs typeface="Arial"/>
              </a:rPr>
              <a:t>Use</a:t>
            </a:r>
            <a:r>
              <a:rPr lang="en-US" sz="2400" dirty="0" smtClean="0">
                <a:solidFill>
                  <a:srgbClr val="FF0000"/>
                </a:solidFill>
                <a:latin typeface="Arial"/>
                <a:cs typeface="Arial"/>
              </a:rPr>
              <a:t> </a:t>
            </a:r>
            <a:r>
              <a:rPr lang="en-US" sz="2400" dirty="0" err="1" smtClean="0">
                <a:solidFill>
                  <a:srgbClr val="FF0000"/>
                </a:solidFill>
                <a:latin typeface="Arial"/>
                <a:cs typeface="Arial"/>
              </a:rPr>
              <a:t>Cuffdiff</a:t>
            </a:r>
            <a:r>
              <a:rPr lang="en-US" sz="2400" dirty="0" smtClean="0">
                <a:latin typeface="Arial"/>
                <a:cs typeface="Arial"/>
              </a:rPr>
              <a:t> to see which genes DE between the 2cell and 6h development stages </a:t>
            </a:r>
          </a:p>
        </p:txBody>
      </p:sp>
      <p:sp>
        <p:nvSpPr>
          <p:cNvPr id="2" name="Title 1"/>
          <p:cNvSpPr>
            <a:spLocks noGrp="1"/>
          </p:cNvSpPr>
          <p:nvPr>
            <p:ph type="title"/>
          </p:nvPr>
        </p:nvSpPr>
        <p:spPr>
          <a:xfrm>
            <a:off x="457200" y="522040"/>
            <a:ext cx="8363272" cy="818728"/>
          </a:xfrm>
        </p:spPr>
        <p:txBody>
          <a:bodyPr/>
          <a:lstStyle/>
          <a:p>
            <a:r>
              <a:rPr lang="en-US" dirty="0" smtClean="0">
                <a:solidFill>
                  <a:srgbClr val="008000"/>
                </a:solidFill>
              </a:rPr>
              <a:t>Between lunch and afternoon tea </a:t>
            </a:r>
            <a:endParaRPr lang="en-US" dirty="0">
              <a:solidFill>
                <a:srgbClr val="008000"/>
              </a:solidFill>
            </a:endParaRPr>
          </a:p>
        </p:txBody>
      </p:sp>
      <p:grpSp>
        <p:nvGrpSpPr>
          <p:cNvPr id="4" name="Group 3"/>
          <p:cNvGrpSpPr/>
          <p:nvPr/>
        </p:nvGrpSpPr>
        <p:grpSpPr>
          <a:xfrm>
            <a:off x="5535488" y="3933026"/>
            <a:ext cx="3429000" cy="2736334"/>
            <a:chOff x="395536" y="3068960"/>
            <a:chExt cx="3429000" cy="2736334"/>
          </a:xfrm>
        </p:grpSpPr>
        <p:pic>
          <p:nvPicPr>
            <p:cNvPr id="5" name="Picture 4" descr="danio.jpg"/>
            <p:cNvPicPr>
              <a:picLocks noChangeAspect="1"/>
            </p:cNvPicPr>
            <p:nvPr/>
          </p:nvPicPr>
          <p:blipFill>
            <a:blip r:embed="rId2"/>
            <a:stretch>
              <a:fillRect/>
            </a:stretch>
          </p:blipFill>
          <p:spPr>
            <a:xfrm>
              <a:off x="395536" y="3645024"/>
              <a:ext cx="3429000" cy="2160270"/>
            </a:xfrm>
            <a:prstGeom prst="rect">
              <a:avLst/>
            </a:prstGeom>
          </p:spPr>
        </p:pic>
        <p:sp>
          <p:nvSpPr>
            <p:cNvPr id="6" name="TextBox 5"/>
            <p:cNvSpPr txBox="1"/>
            <p:nvPr/>
          </p:nvSpPr>
          <p:spPr>
            <a:xfrm>
              <a:off x="971600" y="3068960"/>
              <a:ext cx="2109948" cy="307777"/>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400" b="1" i="0" u="none" strike="noStrike" kern="1200" cap="none" spc="0" normalizeH="0" baseline="0" noProof="0" dirty="0" err="1" smtClean="0">
                  <a:ln>
                    <a:noFill/>
                  </a:ln>
                  <a:solidFill>
                    <a:schemeClr val="tx1"/>
                  </a:solidFill>
                  <a:effectLst/>
                  <a:uLnTx/>
                  <a:uFillTx/>
                  <a:latin typeface="Sommet bold"/>
                  <a:ea typeface="+mn-ea"/>
                  <a:cs typeface="+mn-cs"/>
                </a:rPr>
                <a:t>Zebrafish</a:t>
              </a:r>
              <a:r>
                <a:rPr kumimoji="0" lang="en-US" sz="1400" b="1" i="0" u="none" strike="noStrike" kern="1200" cap="none" spc="0" normalizeH="0" baseline="0" noProof="0" dirty="0" smtClean="0">
                  <a:ln>
                    <a:noFill/>
                  </a:ln>
                  <a:solidFill>
                    <a:schemeClr val="tx1"/>
                  </a:solidFill>
                  <a:effectLst/>
                  <a:uLnTx/>
                  <a:uFillTx/>
                  <a:latin typeface="Sommet bold"/>
                  <a:ea typeface="+mn-ea"/>
                  <a:cs typeface="+mn-cs"/>
                </a:rPr>
                <a:t> (</a:t>
              </a:r>
              <a:r>
                <a:rPr kumimoji="0" lang="en-US" sz="1400" b="1" i="1" u="none" strike="noStrike" kern="1200" cap="none" spc="0" normalizeH="0" baseline="0" noProof="0" dirty="0" err="1" smtClean="0">
                  <a:ln>
                    <a:noFill/>
                  </a:ln>
                  <a:solidFill>
                    <a:schemeClr val="tx1"/>
                  </a:solidFill>
                  <a:effectLst/>
                  <a:uLnTx/>
                  <a:uFillTx/>
                  <a:latin typeface="Sommet bold"/>
                  <a:ea typeface="+mn-ea"/>
                  <a:cs typeface="+mn-cs"/>
                </a:rPr>
                <a:t>Danio</a:t>
              </a:r>
              <a:r>
                <a:rPr kumimoji="0" lang="en-US" sz="1400" b="1" i="1" u="none" strike="noStrike" kern="1200" cap="none" spc="0" normalizeH="0" baseline="0" noProof="0" dirty="0" smtClean="0">
                  <a:ln>
                    <a:noFill/>
                  </a:ln>
                  <a:solidFill>
                    <a:schemeClr val="tx1"/>
                  </a:solidFill>
                  <a:effectLst/>
                  <a:uLnTx/>
                  <a:uFillTx/>
                  <a:latin typeface="Sommet bold"/>
                  <a:ea typeface="+mn-ea"/>
                  <a:cs typeface="+mn-cs"/>
                </a:rPr>
                <a:t> </a:t>
              </a:r>
              <a:r>
                <a:rPr kumimoji="0" lang="en-US" sz="1400" b="1" i="1" u="none" strike="noStrike" kern="1200" cap="none" spc="0" normalizeH="0" baseline="0" noProof="0" dirty="0" err="1" smtClean="0">
                  <a:ln>
                    <a:noFill/>
                  </a:ln>
                  <a:solidFill>
                    <a:schemeClr val="tx1"/>
                  </a:solidFill>
                  <a:effectLst/>
                  <a:uLnTx/>
                  <a:uFillTx/>
                  <a:latin typeface="Sommet bold"/>
                  <a:ea typeface="+mn-ea"/>
                  <a:cs typeface="+mn-cs"/>
                </a:rPr>
                <a:t>rerio</a:t>
              </a:r>
              <a:r>
                <a:rPr kumimoji="0" lang="en-US" sz="1400" b="1" i="0" u="none" strike="noStrike" kern="1200" cap="none" spc="0" normalizeH="0" baseline="0" noProof="0" dirty="0" smtClean="0">
                  <a:ln>
                    <a:noFill/>
                  </a:ln>
                  <a:solidFill>
                    <a:schemeClr val="tx1"/>
                  </a:solidFill>
                  <a:effectLst/>
                  <a:uLnTx/>
                  <a:uFillTx/>
                  <a:latin typeface="Sommet bold"/>
                  <a:ea typeface="+mn-ea"/>
                  <a:cs typeface="+mn-cs"/>
                </a:rPr>
                <a:t>) </a:t>
              </a:r>
            </a:p>
          </p:txBody>
        </p:sp>
      </p:grpSp>
      <p:sp>
        <p:nvSpPr>
          <p:cNvPr id="7" name="TextBox 6"/>
          <p:cNvSpPr txBox="1"/>
          <p:nvPr/>
        </p:nvSpPr>
        <p:spPr>
          <a:xfrm>
            <a:off x="611560" y="4941168"/>
            <a:ext cx="4464496" cy="1200328"/>
          </a:xfrm>
          <a:prstGeom prst="rect">
            <a:avLst/>
          </a:prstGeom>
          <a:noFill/>
        </p:spPr>
        <p:txBody>
          <a:bodyPr wrap="square" rtlCol="0">
            <a:spAutoFit/>
          </a:bodyPr>
          <a:lstStyle/>
          <a:p>
            <a:r>
              <a:rPr lang="en-US" sz="2400" dirty="0" smtClean="0"/>
              <a:t>Open R and use the package </a:t>
            </a:r>
            <a:r>
              <a:rPr lang="en-US" sz="2400" dirty="0" err="1" smtClean="0"/>
              <a:t>cummeRbund</a:t>
            </a:r>
            <a:r>
              <a:rPr lang="en-US" sz="2400" dirty="0" smtClean="0"/>
              <a:t> to </a:t>
            </a:r>
            <a:r>
              <a:rPr lang="en-US" sz="2400" dirty="0" err="1" smtClean="0"/>
              <a:t>visualise</a:t>
            </a:r>
            <a:r>
              <a:rPr lang="en-US" sz="2400" dirty="0" smtClean="0"/>
              <a:t> some of the DE results </a:t>
            </a:r>
            <a:endParaRPr lang="en-US" sz="2400" dirty="0"/>
          </a:p>
        </p:txBody>
      </p:sp>
    </p:spTree>
    <p:extLst>
      <p:ext uri="{BB962C8B-B14F-4D97-AF65-F5344CB8AC3E}">
        <p14:creationId xmlns:p14="http://schemas.microsoft.com/office/powerpoint/2010/main" val="753568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10" name="Group 9"/>
          <p:cNvGrpSpPr/>
          <p:nvPr/>
        </p:nvGrpSpPr>
        <p:grpSpPr>
          <a:xfrm>
            <a:off x="2819400" y="1631120"/>
            <a:ext cx="3657600" cy="4678200"/>
            <a:chOff x="2819400" y="1447800"/>
            <a:chExt cx="3657600" cy="4678200"/>
          </a:xfrm>
        </p:grpSpPr>
        <p:sp>
          <p:nvSpPr>
            <p:cNvPr id="5" name="Rounded Rectangle 4"/>
            <p:cNvSpPr/>
            <p:nvPr/>
          </p:nvSpPr>
          <p:spPr>
            <a:xfrm>
              <a:off x="2819400" y="14478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Experimental design</a:t>
              </a:r>
              <a:endParaRPr lang="en-US" dirty="0">
                <a:solidFill>
                  <a:schemeClr val="tx1"/>
                </a:solidFill>
                <a:latin typeface="Arial"/>
                <a:cs typeface="Arial"/>
              </a:endParaRPr>
            </a:p>
          </p:txBody>
        </p:sp>
        <p:sp>
          <p:nvSpPr>
            <p:cNvPr id="6" name="Rounded Rectangle 5"/>
            <p:cNvSpPr/>
            <p:nvPr/>
          </p:nvSpPr>
          <p:spPr>
            <a:xfrm>
              <a:off x="2819400" y="241935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Library preparation</a:t>
              </a:r>
              <a:endParaRPr lang="en-US" dirty="0">
                <a:solidFill>
                  <a:schemeClr val="tx1"/>
                </a:solidFill>
                <a:latin typeface="Arial"/>
                <a:cs typeface="Arial"/>
              </a:endParaRPr>
            </a:p>
          </p:txBody>
        </p:sp>
        <p:sp>
          <p:nvSpPr>
            <p:cNvPr id="7" name="Rounded Rectangle 6"/>
            <p:cNvSpPr/>
            <p:nvPr/>
          </p:nvSpPr>
          <p:spPr>
            <a:xfrm>
              <a:off x="2819400" y="33909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Sequencing</a:t>
              </a:r>
              <a:endParaRPr lang="en-US" dirty="0">
                <a:solidFill>
                  <a:schemeClr val="tx1"/>
                </a:solidFill>
                <a:latin typeface="Arial"/>
                <a:cs typeface="Arial"/>
              </a:endParaRPr>
            </a:p>
          </p:txBody>
        </p:sp>
        <p:sp>
          <p:nvSpPr>
            <p:cNvPr id="8" name="Rounded Rectangle 7"/>
            <p:cNvSpPr/>
            <p:nvPr/>
          </p:nvSpPr>
          <p:spPr>
            <a:xfrm>
              <a:off x="2819400" y="436245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latin typeface="Arial"/>
                  <a:cs typeface="Arial"/>
                </a:rPr>
                <a:t>Bioinformatic</a:t>
              </a:r>
              <a:r>
                <a:rPr lang="en-US" dirty="0" smtClean="0">
                  <a:solidFill>
                    <a:schemeClr val="tx1"/>
                  </a:solidFill>
                  <a:latin typeface="Arial"/>
                  <a:cs typeface="Arial"/>
                </a:rPr>
                <a:t> analysis</a:t>
              </a:r>
              <a:endParaRPr lang="en-US" dirty="0">
                <a:solidFill>
                  <a:schemeClr val="tx1"/>
                </a:solidFill>
                <a:latin typeface="Arial"/>
                <a:cs typeface="Arial"/>
              </a:endParaRPr>
            </a:p>
          </p:txBody>
        </p:sp>
        <p:sp>
          <p:nvSpPr>
            <p:cNvPr id="9" name="Rounded Rectangle 8"/>
            <p:cNvSpPr/>
            <p:nvPr/>
          </p:nvSpPr>
          <p:spPr>
            <a:xfrm>
              <a:off x="2819400" y="53340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Validation</a:t>
              </a:r>
              <a:endParaRPr lang="en-US" dirty="0">
                <a:solidFill>
                  <a:schemeClr val="tx1"/>
                </a:solidFill>
                <a:latin typeface="Arial"/>
                <a:cs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001000" cy="1791816"/>
          </a:xfrm>
        </p:spPr>
        <p:txBody>
          <a:bodyPr/>
          <a:lstStyle/>
          <a:p>
            <a:pPr>
              <a:spcBef>
                <a:spcPts val="1200"/>
              </a:spcBef>
            </a:pPr>
            <a:r>
              <a:rPr lang="en-US" sz="2200" dirty="0" smtClean="0">
                <a:latin typeface="Arial"/>
                <a:cs typeface="Arial"/>
              </a:rPr>
              <a:t>Case study in </a:t>
            </a:r>
            <a:r>
              <a:rPr lang="en-US" sz="2200" dirty="0" err="1" smtClean="0">
                <a:latin typeface="Arial"/>
                <a:cs typeface="Arial"/>
              </a:rPr>
              <a:t>edgeR</a:t>
            </a:r>
            <a:r>
              <a:rPr lang="en-US" sz="2200" dirty="0" smtClean="0">
                <a:latin typeface="Arial"/>
                <a:cs typeface="Arial"/>
              </a:rPr>
              <a:t> Users Guide (4.3)</a:t>
            </a:r>
          </a:p>
          <a:p>
            <a:pPr>
              <a:spcBef>
                <a:spcPts val="1200"/>
              </a:spcBef>
            </a:pPr>
            <a:r>
              <a:rPr lang="en-US" sz="2200" dirty="0" smtClean="0">
                <a:latin typeface="Arial"/>
                <a:cs typeface="Arial"/>
              </a:rPr>
              <a:t>Experiment by Li et al. 2008</a:t>
            </a:r>
          </a:p>
          <a:p>
            <a:pPr>
              <a:spcBef>
                <a:spcPts val="1200"/>
              </a:spcBef>
            </a:pPr>
            <a:r>
              <a:rPr lang="en-US" sz="2200" dirty="0" err="1" smtClean="0">
                <a:latin typeface="Arial"/>
                <a:cs typeface="Arial"/>
              </a:rPr>
              <a:t>LNCaP</a:t>
            </a:r>
            <a:r>
              <a:rPr lang="en-US" sz="2200" dirty="0" smtClean="0">
                <a:latin typeface="Arial"/>
                <a:cs typeface="Arial"/>
              </a:rPr>
              <a:t> cells – androgen sensitive prostate cancer cell line</a:t>
            </a:r>
          </a:p>
          <a:p>
            <a:endParaRPr lang="en-US" dirty="0"/>
          </a:p>
        </p:txBody>
      </p:sp>
      <p:sp>
        <p:nvSpPr>
          <p:cNvPr id="2" name="Title 1"/>
          <p:cNvSpPr>
            <a:spLocks noGrp="1"/>
          </p:cNvSpPr>
          <p:nvPr>
            <p:ph type="title"/>
          </p:nvPr>
        </p:nvSpPr>
        <p:spPr/>
        <p:txBody>
          <a:bodyPr/>
          <a:lstStyle/>
          <a:p>
            <a:r>
              <a:rPr lang="en-US" dirty="0" smtClean="0">
                <a:solidFill>
                  <a:srgbClr val="008000"/>
                </a:solidFill>
              </a:rPr>
              <a:t>After afternoon tea</a:t>
            </a:r>
            <a:endParaRPr lang="en-US" dirty="0">
              <a:solidFill>
                <a:srgbClr val="008000"/>
              </a:solidFill>
            </a:endParaRPr>
          </a:p>
        </p:txBody>
      </p:sp>
      <p:grpSp>
        <p:nvGrpSpPr>
          <p:cNvPr id="4" name="Group 3"/>
          <p:cNvGrpSpPr>
            <a:grpSpLocks noChangeAspect="1"/>
          </p:cNvGrpSpPr>
          <p:nvPr/>
        </p:nvGrpSpPr>
        <p:grpSpPr>
          <a:xfrm>
            <a:off x="2926848" y="3068960"/>
            <a:ext cx="3465296" cy="3451235"/>
            <a:chOff x="571500" y="2931096"/>
            <a:chExt cx="3013303" cy="3001074"/>
          </a:xfrm>
        </p:grpSpPr>
        <p:pic>
          <p:nvPicPr>
            <p:cNvPr id="5" name="Picture 4" descr="cell_culture.jpg"/>
            <p:cNvPicPr>
              <a:picLocks noChangeAspect="1"/>
            </p:cNvPicPr>
            <p:nvPr/>
          </p:nvPicPr>
          <p:blipFill>
            <a:blip r:embed="rId2"/>
            <a:stretch>
              <a:fillRect/>
            </a:stretch>
          </p:blipFill>
          <p:spPr>
            <a:xfrm>
              <a:off x="571500" y="3581400"/>
              <a:ext cx="1143000" cy="521970"/>
            </a:xfrm>
            <a:prstGeom prst="rect">
              <a:avLst/>
            </a:prstGeom>
          </p:spPr>
        </p:pic>
        <p:pic>
          <p:nvPicPr>
            <p:cNvPr id="6" name="Picture 5" descr="cell_culture.jpg"/>
            <p:cNvPicPr>
              <a:picLocks noChangeAspect="1"/>
            </p:cNvPicPr>
            <p:nvPr/>
          </p:nvPicPr>
          <p:blipFill>
            <a:blip r:embed="rId2"/>
            <a:stretch>
              <a:fillRect/>
            </a:stretch>
          </p:blipFill>
          <p:spPr>
            <a:xfrm>
              <a:off x="571500" y="4191000"/>
              <a:ext cx="1143000" cy="521970"/>
            </a:xfrm>
            <a:prstGeom prst="rect">
              <a:avLst/>
            </a:prstGeom>
          </p:spPr>
        </p:pic>
        <p:pic>
          <p:nvPicPr>
            <p:cNvPr id="7" name="Picture 6" descr="cell_culture.jpg"/>
            <p:cNvPicPr>
              <a:picLocks noChangeAspect="1"/>
            </p:cNvPicPr>
            <p:nvPr/>
          </p:nvPicPr>
          <p:blipFill>
            <a:blip r:embed="rId2"/>
            <a:stretch>
              <a:fillRect/>
            </a:stretch>
          </p:blipFill>
          <p:spPr>
            <a:xfrm>
              <a:off x="571500" y="4800600"/>
              <a:ext cx="1143000" cy="521970"/>
            </a:xfrm>
            <a:prstGeom prst="rect">
              <a:avLst/>
            </a:prstGeom>
          </p:spPr>
        </p:pic>
        <p:pic>
          <p:nvPicPr>
            <p:cNvPr id="8" name="Picture 7" descr="cell_culture.jpg"/>
            <p:cNvPicPr>
              <a:picLocks noChangeAspect="1"/>
            </p:cNvPicPr>
            <p:nvPr/>
          </p:nvPicPr>
          <p:blipFill>
            <a:blip r:embed="rId2"/>
            <a:stretch>
              <a:fillRect/>
            </a:stretch>
          </p:blipFill>
          <p:spPr>
            <a:xfrm>
              <a:off x="571500" y="5410200"/>
              <a:ext cx="1143000" cy="521970"/>
            </a:xfrm>
            <a:prstGeom prst="rect">
              <a:avLst/>
            </a:prstGeom>
          </p:spPr>
        </p:pic>
        <p:grpSp>
          <p:nvGrpSpPr>
            <p:cNvPr id="9" name="Group 13"/>
            <p:cNvGrpSpPr/>
            <p:nvPr/>
          </p:nvGrpSpPr>
          <p:grpSpPr>
            <a:xfrm>
              <a:off x="2286000" y="3657600"/>
              <a:ext cx="1143000" cy="1817370"/>
              <a:chOff x="2286000" y="4038600"/>
              <a:chExt cx="1143000" cy="1817370"/>
            </a:xfrm>
          </p:grpSpPr>
          <p:pic>
            <p:nvPicPr>
              <p:cNvPr id="16" name="Picture 8" descr="cell_culture.jpg"/>
              <p:cNvPicPr>
                <a:picLocks noChangeAspect="1"/>
              </p:cNvPicPr>
              <p:nvPr/>
            </p:nvPicPr>
            <p:blipFill>
              <a:blip r:embed="rId2"/>
              <a:stretch>
                <a:fillRect/>
              </a:stretch>
            </p:blipFill>
            <p:spPr>
              <a:xfrm>
                <a:off x="2286000" y="4038600"/>
                <a:ext cx="1143000" cy="521970"/>
              </a:xfrm>
              <a:prstGeom prst="rect">
                <a:avLst/>
              </a:prstGeom>
            </p:spPr>
          </p:pic>
          <p:pic>
            <p:nvPicPr>
              <p:cNvPr id="17" name="Picture 16" descr="cell_culture.jpg"/>
              <p:cNvPicPr>
                <a:picLocks noChangeAspect="1"/>
              </p:cNvPicPr>
              <p:nvPr/>
            </p:nvPicPr>
            <p:blipFill>
              <a:blip r:embed="rId2"/>
              <a:stretch>
                <a:fillRect/>
              </a:stretch>
            </p:blipFill>
            <p:spPr>
              <a:xfrm>
                <a:off x="2286000" y="4648200"/>
                <a:ext cx="1143000" cy="521970"/>
              </a:xfrm>
              <a:prstGeom prst="rect">
                <a:avLst/>
              </a:prstGeom>
            </p:spPr>
          </p:pic>
          <p:pic>
            <p:nvPicPr>
              <p:cNvPr id="18" name="Picture 17" descr="cell_culture.jpg"/>
              <p:cNvPicPr>
                <a:picLocks noChangeAspect="1"/>
              </p:cNvPicPr>
              <p:nvPr/>
            </p:nvPicPr>
            <p:blipFill>
              <a:blip r:embed="rId2"/>
              <a:stretch>
                <a:fillRect/>
              </a:stretch>
            </p:blipFill>
            <p:spPr>
              <a:xfrm>
                <a:off x="2286000" y="5334000"/>
                <a:ext cx="1143000" cy="521970"/>
              </a:xfrm>
              <a:prstGeom prst="rect">
                <a:avLst/>
              </a:prstGeom>
            </p:spPr>
          </p:pic>
        </p:grpSp>
        <p:sp>
          <p:nvSpPr>
            <p:cNvPr id="10" name="TextBox 9"/>
            <p:cNvSpPr txBox="1"/>
            <p:nvPr/>
          </p:nvSpPr>
          <p:spPr>
            <a:xfrm>
              <a:off x="2286000" y="2931096"/>
              <a:ext cx="1298803" cy="269304"/>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b="1" i="0" u="none" strike="noStrike" kern="1200" cap="none" spc="0" normalizeH="0" baseline="0" noProof="0" dirty="0" smtClean="0">
                  <a:ln>
                    <a:noFill/>
                  </a:ln>
                  <a:solidFill>
                    <a:schemeClr val="tx1"/>
                  </a:solidFill>
                  <a:effectLst/>
                  <a:uLnTx/>
                  <a:uFillTx/>
                  <a:latin typeface="Sommet bold"/>
                  <a:ea typeface="+mn-ea"/>
                  <a:cs typeface="+mn-cs"/>
                </a:rPr>
                <a:t>DHT (androgen)</a:t>
              </a:r>
            </a:p>
          </p:txBody>
        </p:sp>
        <p:sp>
          <p:nvSpPr>
            <p:cNvPr id="11" name="Down Arrow 10"/>
            <p:cNvSpPr>
              <a:spLocks noChangeAspect="1"/>
            </p:cNvSpPr>
            <p:nvPr/>
          </p:nvSpPr>
          <p:spPr>
            <a:xfrm>
              <a:off x="2712111" y="3200400"/>
              <a:ext cx="290779" cy="58704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09600" y="2931096"/>
              <a:ext cx="1505540" cy="269304"/>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b="1" i="0" u="none" strike="noStrike" kern="1200" cap="none" spc="0" normalizeH="0" baseline="0" noProof="0" dirty="0" smtClean="0">
                  <a:ln>
                    <a:noFill/>
                  </a:ln>
                  <a:solidFill>
                    <a:schemeClr val="tx1"/>
                  </a:solidFill>
                  <a:effectLst/>
                  <a:uLnTx/>
                  <a:uFillTx/>
                  <a:latin typeface="Sommet bold"/>
                  <a:ea typeface="+mn-ea"/>
                  <a:cs typeface="+mn-cs"/>
                </a:rPr>
                <a:t>Inactive substance</a:t>
              </a:r>
            </a:p>
          </p:txBody>
        </p:sp>
        <p:sp>
          <p:nvSpPr>
            <p:cNvPr id="13" name="Down Arrow 12"/>
            <p:cNvSpPr>
              <a:spLocks noChangeAspect="1"/>
            </p:cNvSpPr>
            <p:nvPr/>
          </p:nvSpPr>
          <p:spPr>
            <a:xfrm>
              <a:off x="997611" y="3200400"/>
              <a:ext cx="290779" cy="587045"/>
            </a:xfrm>
            <a:prstGeom prst="downArrow">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RNA-</a:t>
            </a:r>
            <a:r>
              <a:rPr lang="en-US" dirty="0" err="1" smtClean="0">
                <a:solidFill>
                  <a:srgbClr val="008000"/>
                </a:solidFill>
              </a:rPr>
              <a:t>Seq</a:t>
            </a:r>
            <a:r>
              <a:rPr lang="en-US" dirty="0" smtClean="0">
                <a:solidFill>
                  <a:srgbClr val="008000"/>
                </a:solidFill>
              </a:rPr>
              <a:t> experiment</a:t>
            </a:r>
            <a:endParaRPr lang="en-US" dirty="0">
              <a:solidFill>
                <a:srgbClr val="008000"/>
              </a:solidFill>
            </a:endParaRPr>
          </a:p>
        </p:txBody>
      </p:sp>
      <p:grpSp>
        <p:nvGrpSpPr>
          <p:cNvPr id="3" name="Group 9"/>
          <p:cNvGrpSpPr/>
          <p:nvPr/>
        </p:nvGrpSpPr>
        <p:grpSpPr>
          <a:xfrm>
            <a:off x="2819400" y="1703128"/>
            <a:ext cx="3657600" cy="4678200"/>
            <a:chOff x="2819400" y="1447800"/>
            <a:chExt cx="3657600" cy="4678200"/>
          </a:xfrm>
        </p:grpSpPr>
        <p:sp>
          <p:nvSpPr>
            <p:cNvPr id="5" name="Rounded Rectangle 4"/>
            <p:cNvSpPr/>
            <p:nvPr/>
          </p:nvSpPr>
          <p:spPr>
            <a:xfrm>
              <a:off x="2819400" y="1447800"/>
              <a:ext cx="3657600" cy="792000"/>
            </a:xfrm>
            <a:prstGeom prst="roundRect">
              <a:avLst/>
            </a:prstGeom>
            <a:solidFill>
              <a:schemeClr val="bg2"/>
            </a:solid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Experimental design</a:t>
              </a:r>
              <a:endParaRPr lang="en-US" dirty="0">
                <a:solidFill>
                  <a:schemeClr val="tx1"/>
                </a:solidFill>
                <a:latin typeface="Arial"/>
                <a:cs typeface="Arial"/>
              </a:endParaRPr>
            </a:p>
          </p:txBody>
        </p:sp>
        <p:sp>
          <p:nvSpPr>
            <p:cNvPr id="6" name="Rounded Rectangle 5"/>
            <p:cNvSpPr/>
            <p:nvPr/>
          </p:nvSpPr>
          <p:spPr>
            <a:xfrm>
              <a:off x="2819400" y="241935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Library preparation</a:t>
              </a:r>
              <a:endParaRPr lang="en-US" dirty="0">
                <a:solidFill>
                  <a:schemeClr val="tx1"/>
                </a:solidFill>
                <a:latin typeface="Arial"/>
                <a:cs typeface="Arial"/>
              </a:endParaRPr>
            </a:p>
          </p:txBody>
        </p:sp>
        <p:sp>
          <p:nvSpPr>
            <p:cNvPr id="7" name="Rounded Rectangle 6"/>
            <p:cNvSpPr/>
            <p:nvPr/>
          </p:nvSpPr>
          <p:spPr>
            <a:xfrm>
              <a:off x="2819400" y="33909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Sequencing</a:t>
              </a:r>
              <a:endParaRPr lang="en-US" dirty="0">
                <a:solidFill>
                  <a:schemeClr val="tx1"/>
                </a:solidFill>
                <a:latin typeface="Arial"/>
                <a:cs typeface="Arial"/>
              </a:endParaRPr>
            </a:p>
          </p:txBody>
        </p:sp>
        <p:sp>
          <p:nvSpPr>
            <p:cNvPr id="8" name="Rounded Rectangle 7"/>
            <p:cNvSpPr/>
            <p:nvPr/>
          </p:nvSpPr>
          <p:spPr>
            <a:xfrm>
              <a:off x="2819400" y="436245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latin typeface="Arial"/>
                  <a:cs typeface="Arial"/>
                </a:rPr>
                <a:t>Bioinformatic</a:t>
              </a:r>
              <a:r>
                <a:rPr lang="en-US" dirty="0" smtClean="0">
                  <a:solidFill>
                    <a:schemeClr val="tx1"/>
                  </a:solidFill>
                  <a:latin typeface="Arial"/>
                  <a:cs typeface="Arial"/>
                </a:rPr>
                <a:t> analysis</a:t>
              </a:r>
              <a:endParaRPr lang="en-US" dirty="0">
                <a:solidFill>
                  <a:schemeClr val="tx1"/>
                </a:solidFill>
                <a:latin typeface="Arial"/>
                <a:cs typeface="Arial"/>
              </a:endParaRPr>
            </a:p>
          </p:txBody>
        </p:sp>
        <p:sp>
          <p:nvSpPr>
            <p:cNvPr id="9" name="Rounded Rectangle 8"/>
            <p:cNvSpPr/>
            <p:nvPr/>
          </p:nvSpPr>
          <p:spPr>
            <a:xfrm>
              <a:off x="2819400" y="5334000"/>
              <a:ext cx="3657600" cy="792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Validation</a:t>
              </a:r>
              <a:endParaRPr lang="en-US" dirty="0">
                <a:solidFill>
                  <a:schemeClr val="tx1"/>
                </a:solidFill>
                <a:latin typeface="Arial"/>
                <a:cs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533400"/>
            <a:ext cx="8459787" cy="857250"/>
          </a:xfrm>
        </p:spPr>
        <p:txBody>
          <a:bodyPr/>
          <a:lstStyle/>
          <a:p>
            <a:r>
              <a:rPr lang="en-US" dirty="0" smtClean="0">
                <a:solidFill>
                  <a:srgbClr val="008000"/>
                </a:solidFill>
              </a:rPr>
              <a:t>Experimental design</a:t>
            </a:r>
            <a:endParaRPr lang="en-US" dirty="0">
              <a:solidFill>
                <a:srgbClr val="008000"/>
              </a:solidFill>
            </a:endParaRPr>
          </a:p>
        </p:txBody>
      </p:sp>
      <p:sp>
        <p:nvSpPr>
          <p:cNvPr id="3" name="Content Placeholder 4"/>
          <p:cNvSpPr txBox="1">
            <a:spLocks/>
          </p:cNvSpPr>
          <p:nvPr/>
        </p:nvSpPr>
        <p:spPr>
          <a:xfrm>
            <a:off x="395536" y="1052736"/>
            <a:ext cx="8461375" cy="4572855"/>
          </a:xfrm>
          <a:prstGeom prst="rect">
            <a:avLst/>
          </a:prstGeom>
        </p:spPr>
        <p:txBody>
          <a:bodyPr>
            <a:normAutofit fontScale="92500" lnSpcReduction="10000"/>
          </a:bodyPr>
          <a:lstStyle/>
          <a:p>
            <a:pPr marL="216000" indent="-216000">
              <a:lnSpc>
                <a:spcPct val="90000"/>
              </a:lnSpc>
              <a:spcBef>
                <a:spcPts val="600"/>
              </a:spcBef>
            </a:pPr>
            <a:endParaRPr lang="en-AU" sz="2000" dirty="0" smtClean="0">
              <a:solidFill>
                <a:srgbClr val="000000"/>
              </a:solidFill>
            </a:endParaRPr>
          </a:p>
          <a:p>
            <a:pPr marL="216000" indent="-216000">
              <a:lnSpc>
                <a:spcPct val="90000"/>
              </a:lnSpc>
              <a:spcBef>
                <a:spcPts val="600"/>
              </a:spcBef>
              <a:buFont typeface="Arial" pitchFamily="34" charset="0"/>
              <a:buChar char="•"/>
            </a:pPr>
            <a:r>
              <a:rPr lang="en-AU" sz="2000" dirty="0" smtClean="0">
                <a:solidFill>
                  <a:srgbClr val="000000"/>
                </a:solidFill>
              </a:rPr>
              <a:t>The experimenter is often interested in the effect of some process or intervention (the "treatment") on some objects (the "experimental units"). </a:t>
            </a:r>
          </a:p>
          <a:p>
            <a:pPr marL="216000" indent="-216000">
              <a:lnSpc>
                <a:spcPct val="90000"/>
              </a:lnSpc>
              <a:spcBef>
                <a:spcPts val="600"/>
              </a:spcBef>
              <a:buFont typeface="Arial" pitchFamily="34" charset="0"/>
              <a:buChar char="•"/>
            </a:pPr>
            <a:endParaRPr lang="en-AU" sz="2000" dirty="0" smtClean="0">
              <a:solidFill>
                <a:srgbClr val="000000"/>
              </a:solidFill>
            </a:endParaRPr>
          </a:p>
          <a:p>
            <a:pPr marL="216000" indent="-216000">
              <a:lnSpc>
                <a:spcPct val="90000"/>
              </a:lnSpc>
              <a:spcBef>
                <a:spcPts val="600"/>
              </a:spcBef>
              <a:buFont typeface="Arial" pitchFamily="34" charset="0"/>
              <a:buChar char="•"/>
            </a:pPr>
            <a:r>
              <a:rPr lang="en-AU" sz="2000" dirty="0" smtClean="0">
                <a:solidFill>
                  <a:srgbClr val="000000"/>
                </a:solidFill>
              </a:rPr>
              <a:t>For differential expression analyses, researchers are interested in comparisons across treatment groups in the form of contrasts or pairwise comparisons. </a:t>
            </a:r>
          </a:p>
          <a:p>
            <a:pPr marL="216000" indent="-216000">
              <a:lnSpc>
                <a:spcPct val="90000"/>
              </a:lnSpc>
              <a:spcBef>
                <a:spcPts val="600"/>
              </a:spcBef>
            </a:pPr>
            <a:endParaRPr lang="en-AU" sz="2000" dirty="0">
              <a:solidFill>
                <a:srgbClr val="000000"/>
              </a:solidFill>
            </a:endParaRPr>
          </a:p>
          <a:p>
            <a:pPr marL="216000" indent="-216000">
              <a:lnSpc>
                <a:spcPct val="90000"/>
              </a:lnSpc>
              <a:spcBef>
                <a:spcPts val="600"/>
              </a:spcBef>
              <a:buFont typeface="Arial" pitchFamily="34" charset="0"/>
              <a:buChar char="•"/>
            </a:pPr>
            <a:r>
              <a:rPr lang="en-AU" sz="2000" dirty="0" smtClean="0">
                <a:solidFill>
                  <a:srgbClr val="000000"/>
                </a:solidFill>
              </a:rPr>
              <a:t>In </a:t>
            </a:r>
            <a:r>
              <a:rPr lang="en-AU" sz="2000" dirty="0">
                <a:solidFill>
                  <a:srgbClr val="000000"/>
                </a:solidFill>
              </a:rPr>
              <a:t>the absence of a proper design, it is impossible to partition biological variation from technical variation </a:t>
            </a:r>
            <a:endParaRPr lang="en-AU" sz="2000" dirty="0" smtClean="0">
              <a:solidFill>
                <a:srgbClr val="000000"/>
              </a:solidFill>
            </a:endParaRPr>
          </a:p>
          <a:p>
            <a:pPr marL="216000" indent="-216000">
              <a:lnSpc>
                <a:spcPct val="90000"/>
              </a:lnSpc>
              <a:spcBef>
                <a:spcPts val="600"/>
              </a:spcBef>
              <a:buFont typeface="Arial" pitchFamily="34" charset="0"/>
              <a:buChar char="•"/>
            </a:pPr>
            <a:endParaRPr kumimoji="0" lang="en-AU" sz="2000" b="0" i="0" u="none" strike="noStrike" kern="1200" cap="none" spc="0" normalizeH="0" baseline="0" noProof="0" dirty="0">
              <a:ln>
                <a:noFill/>
              </a:ln>
              <a:solidFill>
                <a:srgbClr val="000000"/>
              </a:solidFill>
              <a:effectLst/>
              <a:uLnTx/>
              <a:uFillTx/>
              <a:latin typeface="+mn-lt"/>
              <a:ea typeface="+mn-ea"/>
              <a:cs typeface="+mn-cs"/>
            </a:endParaRPr>
          </a:p>
          <a:p>
            <a:pPr marL="216000" indent="-216000">
              <a:lnSpc>
                <a:spcPct val="90000"/>
              </a:lnSpc>
              <a:spcBef>
                <a:spcPts val="600"/>
              </a:spcBef>
              <a:buFont typeface="Arial" pitchFamily="34" charset="0"/>
              <a:buChar char="•"/>
            </a:pPr>
            <a:r>
              <a:rPr lang="en-AU" sz="1900" dirty="0" smtClean="0"/>
              <a:t>No </a:t>
            </a:r>
            <a:r>
              <a:rPr lang="en-AU" sz="1900" dirty="0"/>
              <a:t>amount of statistical sophistication can separate confounded factors AFTER data have been collected </a:t>
            </a:r>
            <a:endParaRPr lang="en-AU" sz="1900" dirty="0" smtClean="0"/>
          </a:p>
          <a:p>
            <a:pPr marL="216000" indent="-216000">
              <a:lnSpc>
                <a:spcPct val="90000"/>
              </a:lnSpc>
              <a:spcBef>
                <a:spcPts val="600"/>
              </a:spcBef>
              <a:buFont typeface="Arial" pitchFamily="34" charset="0"/>
              <a:buChar char="•"/>
            </a:pPr>
            <a:endParaRPr lang="en-AU" sz="1900" dirty="0"/>
          </a:p>
          <a:p>
            <a:pPr marL="216000" indent="-216000">
              <a:lnSpc>
                <a:spcPct val="90000"/>
              </a:lnSpc>
              <a:spcBef>
                <a:spcPts val="600"/>
              </a:spcBef>
              <a:buFont typeface="Arial" pitchFamily="34" charset="0"/>
              <a:buChar char="•"/>
            </a:pPr>
            <a:r>
              <a:rPr lang="en-AU" sz="1900" dirty="0" smtClean="0"/>
              <a:t>A correctly designed experiment implies to deal with : </a:t>
            </a:r>
          </a:p>
          <a:p>
            <a:pPr marL="216000" indent="-216000">
              <a:lnSpc>
                <a:spcPct val="90000"/>
              </a:lnSpc>
              <a:spcBef>
                <a:spcPts val="600"/>
              </a:spcBef>
            </a:pPr>
            <a:endParaRPr kumimoji="0" lang="en-AU" sz="19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Box 3"/>
          <p:cNvSpPr txBox="1"/>
          <p:nvPr/>
        </p:nvSpPr>
        <p:spPr>
          <a:xfrm>
            <a:off x="1259632" y="5517232"/>
            <a:ext cx="6696744" cy="769441"/>
          </a:xfrm>
          <a:prstGeom prst="rect">
            <a:avLst/>
          </a:prstGeom>
          <a:noFill/>
        </p:spPr>
        <p:txBody>
          <a:bodyPr wrap="square" rtlCol="0">
            <a:spAutoFit/>
          </a:bodyPr>
          <a:lstStyle/>
          <a:p>
            <a:pPr marL="0" lvl="4" algn="ctr"/>
            <a:r>
              <a:rPr lang="en-AU" sz="2600" b="1" dirty="0" smtClean="0"/>
              <a:t>Randomization – Replication – Blocking </a:t>
            </a:r>
          </a:p>
          <a:p>
            <a:pPr algn="ctr"/>
            <a:endParaRPr lang="en-AU" dirty="0"/>
          </a:p>
        </p:txBody>
      </p:sp>
    </p:spTree>
    <p:extLst>
      <p:ext uri="{BB962C8B-B14F-4D97-AF65-F5344CB8AC3E}">
        <p14:creationId xmlns:p14="http://schemas.microsoft.com/office/powerpoint/2010/main" val="256196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533400"/>
            <a:ext cx="8459787" cy="857250"/>
          </a:xfrm>
        </p:spPr>
        <p:txBody>
          <a:bodyPr/>
          <a:lstStyle/>
          <a:p>
            <a:r>
              <a:rPr lang="en-US" dirty="0" smtClean="0">
                <a:solidFill>
                  <a:srgbClr val="008000"/>
                </a:solidFill>
              </a:rPr>
              <a:t>Experimental design</a:t>
            </a:r>
            <a:endParaRPr lang="en-US" dirty="0">
              <a:solidFill>
                <a:srgbClr val="008000"/>
              </a:solidFill>
            </a:endParaRPr>
          </a:p>
        </p:txBody>
      </p:sp>
      <p:sp>
        <p:nvSpPr>
          <p:cNvPr id="7" name="Content Placeholder 4"/>
          <p:cNvSpPr txBox="1">
            <a:spLocks/>
          </p:cNvSpPr>
          <p:nvPr/>
        </p:nvSpPr>
        <p:spPr>
          <a:xfrm>
            <a:off x="251520" y="1556792"/>
            <a:ext cx="8461375" cy="1476511"/>
          </a:xfrm>
          <a:prstGeom prst="rect">
            <a:avLst/>
          </a:prstGeom>
        </p:spPr>
        <p:txBody>
          <a:bodyPr>
            <a:normAutofit/>
          </a:bodyPr>
          <a:lstStyle/>
          <a:p>
            <a:r>
              <a:rPr lang="en-AU" sz="2000" dirty="0"/>
              <a:t>It is the process of assigning individuals at random to groups or to different groups in an experiment. </a:t>
            </a:r>
          </a:p>
          <a:p>
            <a:r>
              <a:rPr lang="en-AU" sz="2000" dirty="0"/>
              <a:t>This reduces bias by equalising so-called factors (independent variables) that have not been accounted for in the experimental design. </a:t>
            </a:r>
            <a:endParaRPr lang="en-AU" sz="2000" dirty="0" smtClean="0"/>
          </a:p>
          <a:p>
            <a:endParaRPr kumimoji="0" lang="en-AU" sz="2000" i="0" u="none" strike="noStrike" kern="1200" cap="none" spc="0" normalizeH="0" baseline="0" noProof="0" dirty="0">
              <a:ln>
                <a:noFill/>
              </a:ln>
              <a:solidFill>
                <a:schemeClr val="tx1"/>
              </a:solidFill>
              <a:effectLst/>
              <a:uLnTx/>
              <a:uFillTx/>
              <a:latin typeface="+mn-lt"/>
              <a:ea typeface="+mn-ea"/>
              <a:cs typeface="+mn-cs"/>
            </a:endParaRPr>
          </a:p>
          <a:p>
            <a:endParaRPr kumimoji="0" lang="en-AU" sz="1900" i="0" u="none" strike="noStrike" kern="1200" cap="none" spc="0" normalizeH="0" baseline="0" noProof="0" dirty="0">
              <a:ln>
                <a:noFill/>
              </a:ln>
              <a:solidFill>
                <a:schemeClr val="tx1"/>
              </a:solidFill>
              <a:effectLst/>
              <a:uLnTx/>
              <a:uFillTx/>
              <a:latin typeface="+mn-lt"/>
              <a:ea typeface="+mn-ea"/>
              <a:cs typeface="+mn-cs"/>
            </a:endParaRPr>
          </a:p>
        </p:txBody>
      </p:sp>
      <p:sp>
        <p:nvSpPr>
          <p:cNvPr id="8" name="TextBox 7"/>
          <p:cNvSpPr txBox="1"/>
          <p:nvPr/>
        </p:nvSpPr>
        <p:spPr>
          <a:xfrm>
            <a:off x="432" y="1124744"/>
            <a:ext cx="2808312" cy="492443"/>
          </a:xfrm>
          <a:prstGeom prst="rect">
            <a:avLst/>
          </a:prstGeom>
          <a:noFill/>
        </p:spPr>
        <p:txBody>
          <a:bodyPr wrap="square" rtlCol="0">
            <a:spAutoFit/>
          </a:bodyPr>
          <a:lstStyle/>
          <a:p>
            <a:pPr lvl="0"/>
            <a:r>
              <a:rPr lang="en-AU" sz="2600" dirty="0" smtClean="0">
                <a:solidFill>
                  <a:srgbClr val="002060"/>
                </a:solidFill>
              </a:rPr>
              <a:t>Randomization</a:t>
            </a:r>
            <a:endParaRPr lang="en-AU" sz="2600" dirty="0"/>
          </a:p>
        </p:txBody>
      </p:sp>
      <p:sp>
        <p:nvSpPr>
          <p:cNvPr id="9" name="Content Placeholder 4"/>
          <p:cNvSpPr txBox="1">
            <a:spLocks/>
          </p:cNvSpPr>
          <p:nvPr/>
        </p:nvSpPr>
        <p:spPr>
          <a:xfrm>
            <a:off x="251520" y="3284984"/>
            <a:ext cx="8461375" cy="1476511"/>
          </a:xfrm>
          <a:prstGeom prst="rect">
            <a:avLst/>
          </a:prstGeom>
        </p:spPr>
        <p:txBody>
          <a:bodyPr>
            <a:normAutofit/>
          </a:bodyPr>
          <a:lstStyle/>
          <a:p>
            <a:r>
              <a:rPr lang="en-AU" sz="2000" dirty="0" smtClean="0"/>
              <a:t>Measurements are usually subject to variation and uncertainty. </a:t>
            </a:r>
          </a:p>
          <a:p>
            <a:r>
              <a:rPr lang="en-AU" sz="2000" dirty="0" smtClean="0"/>
              <a:t>Then, measurements are repeated and full experiments are replicated to help identify the sources of variation, to better estimate the true effects of treatments, to further strengthen the experiment's reliability and validity. </a:t>
            </a:r>
            <a:endParaRPr kumimoji="0" lang="en-AU" sz="2000" i="0" u="none" strike="noStrike" kern="1200" cap="none" spc="0" normalizeH="0" baseline="0" noProof="0" dirty="0">
              <a:ln>
                <a:noFill/>
              </a:ln>
              <a:solidFill>
                <a:schemeClr val="tx1"/>
              </a:solidFill>
              <a:effectLst/>
              <a:uLnTx/>
              <a:uFillTx/>
              <a:latin typeface="+mn-lt"/>
              <a:ea typeface="+mn-ea"/>
              <a:cs typeface="+mn-cs"/>
            </a:endParaRPr>
          </a:p>
          <a:p>
            <a:endParaRPr kumimoji="0" lang="en-AU" sz="1900" i="0" u="none" strike="noStrike" kern="1200" cap="none" spc="0" normalizeH="0" baseline="0" noProof="0" dirty="0">
              <a:ln>
                <a:noFill/>
              </a:ln>
              <a:solidFill>
                <a:schemeClr val="tx1"/>
              </a:solidFill>
              <a:effectLst/>
              <a:uLnTx/>
              <a:uFillTx/>
              <a:latin typeface="+mn-lt"/>
              <a:ea typeface="+mn-ea"/>
              <a:cs typeface="+mn-cs"/>
            </a:endParaRPr>
          </a:p>
        </p:txBody>
      </p:sp>
      <p:sp>
        <p:nvSpPr>
          <p:cNvPr id="10" name="TextBox 9"/>
          <p:cNvSpPr txBox="1"/>
          <p:nvPr/>
        </p:nvSpPr>
        <p:spPr>
          <a:xfrm>
            <a:off x="432" y="2852936"/>
            <a:ext cx="2808312" cy="492443"/>
          </a:xfrm>
          <a:prstGeom prst="rect">
            <a:avLst/>
          </a:prstGeom>
          <a:noFill/>
        </p:spPr>
        <p:txBody>
          <a:bodyPr wrap="square" rtlCol="0">
            <a:spAutoFit/>
          </a:bodyPr>
          <a:lstStyle/>
          <a:p>
            <a:pPr lvl="0"/>
            <a:r>
              <a:rPr lang="en-AU" sz="2600" dirty="0" smtClean="0">
                <a:solidFill>
                  <a:srgbClr val="002060"/>
                </a:solidFill>
              </a:rPr>
              <a:t>Replication</a:t>
            </a:r>
            <a:endParaRPr lang="en-AU" sz="2600" dirty="0"/>
          </a:p>
        </p:txBody>
      </p:sp>
      <p:sp>
        <p:nvSpPr>
          <p:cNvPr id="11" name="TextBox 10"/>
          <p:cNvSpPr txBox="1"/>
          <p:nvPr/>
        </p:nvSpPr>
        <p:spPr>
          <a:xfrm>
            <a:off x="-1448" y="4509120"/>
            <a:ext cx="2808312" cy="492443"/>
          </a:xfrm>
          <a:prstGeom prst="rect">
            <a:avLst/>
          </a:prstGeom>
          <a:noFill/>
        </p:spPr>
        <p:txBody>
          <a:bodyPr wrap="square" rtlCol="0">
            <a:spAutoFit/>
          </a:bodyPr>
          <a:lstStyle/>
          <a:p>
            <a:pPr lvl="0"/>
            <a:r>
              <a:rPr lang="en-AU" sz="2600" dirty="0" smtClean="0">
                <a:solidFill>
                  <a:srgbClr val="002060"/>
                </a:solidFill>
              </a:rPr>
              <a:t>Blocking</a:t>
            </a:r>
            <a:endParaRPr lang="en-AU" sz="2600" dirty="0"/>
          </a:p>
        </p:txBody>
      </p:sp>
      <p:sp>
        <p:nvSpPr>
          <p:cNvPr id="12" name="Content Placeholder 4"/>
          <p:cNvSpPr txBox="1">
            <a:spLocks/>
          </p:cNvSpPr>
          <p:nvPr/>
        </p:nvSpPr>
        <p:spPr>
          <a:xfrm>
            <a:off x="179512" y="5013176"/>
            <a:ext cx="8461375" cy="1476511"/>
          </a:xfrm>
          <a:prstGeom prst="rect">
            <a:avLst/>
          </a:prstGeom>
        </p:spPr>
        <p:txBody>
          <a:bodyPr>
            <a:noAutofit/>
          </a:bodyPr>
          <a:lstStyle/>
          <a:p>
            <a:r>
              <a:rPr lang="en-AU" sz="2000" dirty="0" smtClean="0"/>
              <a:t>Experimental units are grouped into homogeneous clusters in an attempt to improve the comparison of treatments by randomly allocating the treatments within each cluster or 'block'. </a:t>
            </a:r>
          </a:p>
          <a:p>
            <a:r>
              <a:rPr lang="en-AU" sz="2000" dirty="0" smtClean="0"/>
              <a:t>Blocking reduces known but irrelevant sources of variation between units and thus allows greater precision in the estimation of the source of variation under study.</a:t>
            </a:r>
            <a:endParaRPr kumimoji="0" lang="en-AU" sz="2000" i="0" u="none" strike="noStrike" kern="1200" cap="none" spc="0" normalizeH="0" baseline="0" noProof="0" dirty="0">
              <a:ln>
                <a:noFill/>
              </a:ln>
              <a:solidFill>
                <a:schemeClr val="tx1"/>
              </a:solidFill>
              <a:effectLst/>
              <a:uLnTx/>
              <a:uFillTx/>
              <a:latin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9552" y="533400"/>
            <a:ext cx="8459787" cy="857250"/>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ＭＳ Ｐゴシック" charset="0"/>
                <a:cs typeface="ＭＳ Ｐゴシック" charset="0"/>
              </a:defRPr>
            </a:lvl1pPr>
            <a:lvl2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2pPr>
            <a:lvl3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3pPr>
            <a:lvl4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4pPr>
            <a:lvl5pPr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5pPr>
            <a:lvl6pPr marL="4572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6pPr>
            <a:lvl7pPr marL="9144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7pPr>
            <a:lvl8pPr marL="13716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8pPr>
            <a:lvl9pPr marL="1828800" algn="l" rtl="0" eaLnBrk="1" fontAlgn="base" hangingPunct="1">
              <a:spcBef>
                <a:spcPct val="0"/>
              </a:spcBef>
              <a:spcAft>
                <a:spcPct val="0"/>
              </a:spcAft>
              <a:defRPr sz="4000">
                <a:solidFill>
                  <a:schemeClr val="tx2"/>
                </a:solidFill>
                <a:latin typeface="Trebuchet MS" charset="0"/>
                <a:ea typeface="ＭＳ Ｐゴシック" charset="0"/>
                <a:cs typeface="ＭＳ Ｐゴシック" charset="0"/>
              </a:defRPr>
            </a:lvl9pPr>
          </a:lstStyle>
          <a:p>
            <a:r>
              <a:rPr lang="en-US" dirty="0" smtClean="0">
                <a:solidFill>
                  <a:srgbClr val="008000"/>
                </a:solidFill>
              </a:rPr>
              <a:t>Experimental design</a:t>
            </a:r>
            <a:endParaRPr lang="en-US" dirty="0">
              <a:solidFill>
                <a:srgbClr val="008000"/>
              </a:solidFill>
            </a:endParaRPr>
          </a:p>
        </p:txBody>
      </p:sp>
      <p:sp>
        <p:nvSpPr>
          <p:cNvPr id="3" name="Content Placeholder 4"/>
          <p:cNvSpPr txBox="1">
            <a:spLocks/>
          </p:cNvSpPr>
          <p:nvPr/>
        </p:nvSpPr>
        <p:spPr>
          <a:xfrm>
            <a:off x="215081" y="1844824"/>
            <a:ext cx="8461375" cy="1116471"/>
          </a:xfrm>
          <a:prstGeom prst="rect">
            <a:avLst/>
          </a:prstGeom>
        </p:spPr>
        <p:txBody>
          <a:bodyPr>
            <a:normAutofit fontScale="92500" lnSpcReduction="20000"/>
          </a:bodyPr>
          <a:lstStyle/>
          <a:p>
            <a:r>
              <a:rPr lang="en-AU" sz="2000" dirty="0" smtClean="0"/>
              <a:t>If the treatment effects are not separable from possible confounding factors, then for any given gene, there is no way of knowing whether the observed difference in abundance between treatment groups is due to biology or to the technology. </a:t>
            </a:r>
          </a:p>
        </p:txBody>
      </p:sp>
      <p:sp>
        <p:nvSpPr>
          <p:cNvPr id="4" name="Content Placeholder 4"/>
          <p:cNvSpPr txBox="1">
            <a:spLocks/>
          </p:cNvSpPr>
          <p:nvPr/>
        </p:nvSpPr>
        <p:spPr>
          <a:xfrm>
            <a:off x="215081" y="3429000"/>
            <a:ext cx="8461375" cy="2160240"/>
          </a:xfrm>
          <a:prstGeom prst="rect">
            <a:avLst/>
          </a:prstGeom>
        </p:spPr>
        <p:txBody>
          <a:bodyPr>
            <a:normAutofit fontScale="92500"/>
          </a:bodyPr>
          <a:lstStyle/>
          <a:p>
            <a:r>
              <a:rPr lang="en-AU" sz="2000" dirty="0" smtClean="0"/>
              <a:t>Two main sources of variation that may contribute to confounding effects:</a:t>
            </a:r>
          </a:p>
          <a:p>
            <a:r>
              <a:rPr lang="en-AU" sz="2000" dirty="0" smtClean="0"/>
              <a:t> </a:t>
            </a:r>
          </a:p>
          <a:p>
            <a:r>
              <a:rPr lang="en-AU" sz="2000" dirty="0"/>
              <a:t>	</a:t>
            </a:r>
            <a:r>
              <a:rPr lang="en-AU" sz="2000" dirty="0" smtClean="0"/>
              <a:t>- </a:t>
            </a:r>
            <a:r>
              <a:rPr lang="en-AU" sz="2000" b="1" dirty="0" smtClean="0"/>
              <a:t>Batch effects</a:t>
            </a:r>
            <a:r>
              <a:rPr lang="en-AU" sz="2000" dirty="0" smtClean="0"/>
              <a:t>: errors that occur after random fragmentation of the RNA until it is input to the flow cell (PCR, reverse transcription). </a:t>
            </a:r>
          </a:p>
          <a:p>
            <a:endParaRPr lang="en-AU" sz="2000" dirty="0" smtClean="0"/>
          </a:p>
          <a:p>
            <a:r>
              <a:rPr lang="en-AU" sz="2000" dirty="0" smtClean="0"/>
              <a:t>	- </a:t>
            </a:r>
            <a:r>
              <a:rPr lang="en-AU" sz="2000" b="1" dirty="0" smtClean="0"/>
              <a:t>Lane effects</a:t>
            </a:r>
            <a:r>
              <a:rPr lang="en-AU" sz="2000" dirty="0" smtClean="0"/>
              <a:t>: errors that occur from the flow cell until obtaining the data from the sequencing machine (bad sequencing cycles, base-calling) </a:t>
            </a:r>
          </a:p>
          <a:p>
            <a:endParaRPr lang="en-AU" sz="2000" dirty="0" smtClean="0"/>
          </a:p>
        </p:txBody>
      </p:sp>
    </p:spTree>
    <p:extLst>
      <p:ext uri="{BB962C8B-B14F-4D97-AF65-F5344CB8AC3E}">
        <p14:creationId xmlns:p14="http://schemas.microsoft.com/office/powerpoint/2010/main" val="18888524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BI_ Presentations_2015">
  <a:themeElements>
    <a:clrScheme name="Custom 5">
      <a:dk1>
        <a:sysClr val="windowText" lastClr="000000"/>
      </a:dk1>
      <a:lt1>
        <a:sysClr val="window" lastClr="FFFFFF"/>
      </a:lt1>
      <a:dk2>
        <a:srgbClr val="69676D"/>
      </a:dk2>
      <a:lt2>
        <a:srgbClr val="C9C2D1"/>
      </a:lt2>
      <a:accent1>
        <a:srgbClr val="010100"/>
      </a:accent1>
      <a:accent2>
        <a:srgbClr val="9CB084"/>
      </a:accent2>
      <a:accent3>
        <a:srgbClr val="6BB1C9"/>
      </a:accent3>
      <a:accent4>
        <a:srgbClr val="040509"/>
      </a:accent4>
      <a:accent5>
        <a:srgbClr val="7E6BC9"/>
      </a:accent5>
      <a:accent6>
        <a:srgbClr val="A379BB"/>
      </a:accent6>
      <a:hlink>
        <a:srgbClr val="1B56AF"/>
      </a:hlink>
      <a:folHlink>
        <a:srgbClr val="932968"/>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EBI_ Presentations_2015.thmx</Template>
  <TotalTime>8602</TotalTime>
  <Words>3121</Words>
  <Application>Microsoft Office PowerPoint</Application>
  <PresentationFormat>On-screen Show (4:3)</PresentationFormat>
  <Paragraphs>456</Paragraphs>
  <Slides>51</Slides>
  <Notes>15</Notes>
  <HiddenSlides>0</HiddenSlides>
  <MMClips>0</MMClips>
  <ScaleCrop>false</ScaleCrop>
  <HeadingPairs>
    <vt:vector size="8" baseType="variant">
      <vt:variant>
        <vt:lpstr>Fonts Used</vt:lpstr>
      </vt:variant>
      <vt:variant>
        <vt:i4>13</vt:i4>
      </vt:variant>
      <vt:variant>
        <vt:lpstr>Theme</vt:lpstr>
      </vt:variant>
      <vt:variant>
        <vt:i4>1</vt:i4>
      </vt:variant>
      <vt:variant>
        <vt:lpstr>Links</vt:lpstr>
      </vt:variant>
      <vt:variant>
        <vt:i4>3</vt:i4>
      </vt:variant>
      <vt:variant>
        <vt:lpstr>Slide Titles</vt:lpstr>
      </vt:variant>
      <vt:variant>
        <vt:i4>51</vt:i4>
      </vt:variant>
    </vt:vector>
  </HeadingPairs>
  <TitlesOfParts>
    <vt:vector size="68" baseType="lpstr">
      <vt:lpstr>ＭＳ Ｐゴシック</vt:lpstr>
      <vt:lpstr>Arial</vt:lpstr>
      <vt:lpstr>Calibri</vt:lpstr>
      <vt:lpstr>Courier New</vt:lpstr>
      <vt:lpstr>Geneva</vt:lpstr>
      <vt:lpstr>Georgia</vt:lpstr>
      <vt:lpstr>Helvetica Light</vt:lpstr>
      <vt:lpstr>Microsoft Sans Serif</vt:lpstr>
      <vt:lpstr>Sommet</vt:lpstr>
      <vt:lpstr>Sommet bold</vt:lpstr>
      <vt:lpstr>Trebuchet MS</vt:lpstr>
      <vt:lpstr>Wingdings</vt:lpstr>
      <vt:lpstr>Wingdings 2</vt:lpstr>
      <vt:lpstr>EBI_ Presentations_2015</vt:lpstr>
      <vt:lpstr>???</vt:lpstr>
      <vt:lpstr>???</vt:lpstr>
      <vt:lpstr>???</vt:lpstr>
      <vt:lpstr>Introduction to RNA-Seq</vt:lpstr>
      <vt:lpstr>RNA-Seq</vt:lpstr>
      <vt:lpstr>RNA-Seq</vt:lpstr>
      <vt:lpstr>RNA-Seq advantages</vt:lpstr>
      <vt:lpstr>RNA-Seq experiment</vt:lpstr>
      <vt:lpstr>RNA-Seq experiment</vt:lpstr>
      <vt:lpstr>Experimental design</vt:lpstr>
      <vt:lpstr>Experimental design</vt:lpstr>
      <vt:lpstr>PowerPoint Presentation</vt:lpstr>
      <vt:lpstr>PowerPoint Presentation</vt:lpstr>
      <vt:lpstr>PowerPoint Presentation</vt:lpstr>
      <vt:lpstr>Replicates vs Depth</vt:lpstr>
      <vt:lpstr>RNA-Seq experiment</vt:lpstr>
      <vt:lpstr>Library preparation</vt:lpstr>
      <vt:lpstr>Library preparation</vt:lpstr>
      <vt:lpstr>Library preparation </vt:lpstr>
      <vt:lpstr>RNA-Seq experiment</vt:lpstr>
      <vt:lpstr>Sequencing</vt:lpstr>
      <vt:lpstr>Sequencing</vt:lpstr>
      <vt:lpstr>RNA-Seq experiment</vt:lpstr>
      <vt:lpstr>RNA-Seq experiment</vt:lpstr>
      <vt:lpstr>RNA-Seq experiment</vt:lpstr>
      <vt:lpstr>Quality checking</vt:lpstr>
      <vt:lpstr>RNA-Seq experiment</vt:lpstr>
      <vt:lpstr>Alignment of reads to genome</vt:lpstr>
      <vt:lpstr>Alignment of reads to genome</vt:lpstr>
      <vt:lpstr>Alignment of reads to genome</vt:lpstr>
      <vt:lpstr>RNA-Seq experiment</vt:lpstr>
      <vt:lpstr>Read summarization -mapping reads to features– transcript assembly</vt:lpstr>
      <vt:lpstr>Read summarization</vt:lpstr>
      <vt:lpstr>Read summarization</vt:lpstr>
      <vt:lpstr>RNA-Seq experiment</vt:lpstr>
      <vt:lpstr>Differential expression analysis</vt:lpstr>
      <vt:lpstr>General principles</vt:lpstr>
      <vt:lpstr>Differential expression analysis tools</vt:lpstr>
      <vt:lpstr>Differential expression analysis</vt:lpstr>
      <vt:lpstr>PowerPoint Presentation</vt:lpstr>
      <vt:lpstr>PowerPoint Presentation</vt:lpstr>
      <vt:lpstr>PowerPoint Presentation</vt:lpstr>
      <vt:lpstr>RNA-Seq experiment</vt:lpstr>
      <vt:lpstr>Biological interpretation</vt:lpstr>
      <vt:lpstr>Biological interpretation</vt:lpstr>
      <vt:lpstr>Evolution of tools</vt:lpstr>
      <vt:lpstr>Performance of RNA-Seq</vt:lpstr>
      <vt:lpstr>RNA-Seq experiment</vt:lpstr>
      <vt:lpstr>Validation</vt:lpstr>
      <vt:lpstr>Today’s exercises </vt:lpstr>
      <vt:lpstr>Between morning tea and lunch </vt:lpstr>
      <vt:lpstr>Between lunch and afternoon tea </vt:lpstr>
      <vt:lpstr>After afternoon tea</vt:lpstr>
      <vt:lpstr>PowerPoint Presentation</vt:lpstr>
    </vt:vector>
  </TitlesOfParts>
  <Company>BABS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Susan Corley</dc:creator>
  <cp:lastModifiedBy>Moncuquet, Philippe (Agriculture, Black Mountain)</cp:lastModifiedBy>
  <cp:revision>170</cp:revision>
  <cp:lastPrinted>2015-06-22T00:26:19Z</cp:lastPrinted>
  <dcterms:created xsi:type="dcterms:W3CDTF">2015-06-22T00:21:30Z</dcterms:created>
  <dcterms:modified xsi:type="dcterms:W3CDTF">2016-05-16T04:23:36Z</dcterms:modified>
</cp:coreProperties>
</file>